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8" r:id="rId4"/>
    <p:sldId id="282" r:id="rId5"/>
    <p:sldId id="283" r:id="rId6"/>
    <p:sldId id="284" r:id="rId7"/>
    <p:sldId id="275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153B4B-5FC0-49DC-B477-A7D9AFEEF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934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A342B-4896-41B6-8369-92B8BCDE7B94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69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F1039-2202-4E65-8CC1-73D87EC4B37C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4412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A077B-6AB9-4A50-A166-2C1C1FBF885B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603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C577D-A4F3-454C-852D-8C02704A5B92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787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768F3-CF57-4B2F-AFA4-133A01A7F00A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3684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5D610-A9FE-4A8F-8940-1DC94AB2AAC7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6275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EBC19-156C-4661-8099-FF83948EE792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591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84D40-2378-4483-AAF5-CA5C399E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1175-0BC1-469E-B55D-B3E4865B5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E9C0-6297-4DC1-8873-D23234E9E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B071-5F22-40B0-9625-28F16A5CA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89A8-B11C-46E7-AAAE-912CFC6BF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C1C55-EE02-4C78-8E4F-A3ED872CC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5FAB0-50C0-42C6-ADB3-BE39ECBC0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B755D-B3E7-4E42-8CA2-944E44478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3FB6-A77A-4ED7-B81C-561AADF66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B66DB-6DE6-4AF6-A7A7-1BF58C9FD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8106-B7B7-4C19-88EF-2FDFB1D5E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D7E5F47-5517-4980-BFD2-078AD8280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Documents and Settings\DE SYSTEMS\Desktop\ON 2013\PPT\CIVIX PPT backgrounds\CIVIX_pp_slides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362200"/>
            <a:ext cx="6400800" cy="8382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bg1"/>
                </a:solidFill>
                <a:latin typeface="Calibri" pitchFamily="34" charset="0"/>
              </a:rPr>
              <a:t>PowerPoint 3</a:t>
            </a:r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</a:p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Three Levels of Government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</a:rPr>
              <a:t>Three Levels of Government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Canada is a very large country of many people with different needs and interests. </a:t>
            </a:r>
            <a:endParaRPr lang="en-US" alt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To properly address these needs and interests, the Canadian government is structured into a three level system: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federal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provincial/territorial</a:t>
            </a:r>
            <a:r>
              <a:rPr lang="en-US" altLang="en-US" sz="24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and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municipal/local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.  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Each government has its own level of elected representatives and appointed officials, as well as specific matters they are responsible for.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4572000"/>
            <a:ext cx="2563804" cy="2103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</a:rPr>
              <a:t>Federal 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elected representative at the federal level is called a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Member of Parliament</a:t>
            </a:r>
            <a:r>
              <a:rPr lang="en-US" altLang="en-US" sz="24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(MP).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Canadians will elect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338 MPs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in the current election.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MPs debate and pass laws in the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House of Commons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Ottawa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leader of the government is called the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prime minister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Queen is represented by the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governor general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</p:txBody>
      </p:sp>
      <p:pic>
        <p:nvPicPr>
          <p:cNvPr id="4101" name="Picture 14" descr="Canadian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648200"/>
            <a:ext cx="2767378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6" descr="Parliament Building Otta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648200"/>
            <a:ext cx="260604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itchFamily="34" charset="0"/>
              </a:rPr>
              <a:t>Provincial/Territorial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The elected representatives 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are called </a:t>
            </a:r>
            <a:r>
              <a:rPr lang="en-CA" altLang="en-US" sz="2400" b="1" dirty="0">
                <a:solidFill>
                  <a:srgbClr val="FFC000"/>
                </a:solidFill>
                <a:latin typeface="Calibri" pitchFamily="34" charset="0"/>
              </a:rPr>
              <a:t>Members of the Legislative Assembly (MLAs)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400" b="1" dirty="0">
                <a:solidFill>
                  <a:srgbClr val="FFC000"/>
                </a:solidFill>
                <a:latin typeface="Calibri" pitchFamily="34" charset="0"/>
              </a:rPr>
              <a:t>Members of Provincial Parliament (MPPs)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400" b="1" dirty="0">
                <a:solidFill>
                  <a:srgbClr val="FFC000"/>
                </a:solidFill>
                <a:latin typeface="Calibri" pitchFamily="34" charset="0"/>
              </a:rPr>
              <a:t>Members of the National Assembly (MNAs)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 or </a:t>
            </a:r>
            <a:r>
              <a:rPr lang="en-CA" altLang="en-US" sz="2400" b="1" dirty="0">
                <a:solidFill>
                  <a:srgbClr val="FFC000"/>
                </a:solidFill>
                <a:latin typeface="Calibri" pitchFamily="34" charset="0"/>
              </a:rPr>
              <a:t>Members of the House of Assembly (MHAs)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, depending on the province or territory.</a:t>
            </a:r>
            <a:endParaRPr lang="en-CA" alt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Elected representatives debate and pass laws at the provincial or territorial legislature</a:t>
            </a:r>
            <a:r>
              <a:rPr lang="en-US" altLang="ja-JP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The leader of the government is called the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premier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The Queen is represented by a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lieutenant governor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in Canada’s ten provinces and by a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territorial commissioner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in the three territories.</a:t>
            </a:r>
          </a:p>
        </p:txBody>
      </p:sp>
    </p:spTree>
    <p:extLst>
      <p:ext uri="{BB962C8B-B14F-4D97-AF65-F5344CB8AC3E}">
        <p14:creationId xmlns:p14="http://schemas.microsoft.com/office/powerpoint/2010/main" val="108038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itchFamily="34" charset="0"/>
              </a:rPr>
              <a:t>Municipal/Local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The elected representative at the municipal level is called a </a:t>
            </a:r>
            <a:r>
              <a:rPr lang="en-US" altLang="en-US" sz="2400" b="1" dirty="0" err="1">
                <a:solidFill>
                  <a:srgbClr val="FFC000"/>
                </a:solidFill>
                <a:latin typeface="Calibri" pitchFamily="34" charset="0"/>
              </a:rPr>
              <a:t>councillor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or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alderman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alt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The head of the council is called a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mayor</a:t>
            </a:r>
            <a:r>
              <a:rPr lang="en-US" altLang="en-US" sz="2400" b="1" dirty="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 reeve </a:t>
            </a:r>
            <a:r>
              <a:rPr lang="en-US" altLang="en-US" sz="2400" b="1" dirty="0">
                <a:solidFill>
                  <a:schemeClr val="bg1"/>
                </a:solidFill>
                <a:latin typeface="Calibri" pitchFamily="34" charset="0"/>
              </a:rPr>
              <a:t>or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 chairperson</a:t>
            </a:r>
            <a:r>
              <a:rPr lang="en-US" altLang="en-US" sz="2400" b="1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The size and structure of the council differs, depending on the population.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589" y="3897313"/>
            <a:ext cx="3033346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974" y="3871913"/>
            <a:ext cx="2670437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7949" y="3897313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</a:rPr>
              <a:t>Division of Responsibilities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rgbClr val="FFC000"/>
                </a:solidFill>
                <a:latin typeface="Calibri" pitchFamily="34" charset="0"/>
              </a:rPr>
              <a:t>Federal: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Justice, citizenship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and immigration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national defence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currency, public 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safety,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fisheries and oceans</a:t>
            </a:r>
          </a:p>
          <a:p>
            <a:pPr eaLnBrk="1" hangingPunct="1"/>
            <a:r>
              <a:rPr lang="en-US" altLang="en-US" sz="2600" b="1" dirty="0" smtClean="0">
                <a:solidFill>
                  <a:srgbClr val="FFC000"/>
                </a:solidFill>
                <a:latin typeface="Calibri" pitchFamily="34" charset="0"/>
              </a:rPr>
              <a:t>Provincial/Territorial:</a:t>
            </a:r>
            <a:r>
              <a:rPr lang="en-US" altLang="en-US" sz="2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Education,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healthcare delivery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environment, energy</a:t>
            </a:r>
          </a:p>
          <a:p>
            <a:pPr eaLnBrk="1" hangingPunct="1"/>
            <a:r>
              <a:rPr lang="en-US" altLang="en-US" sz="2600" b="1" dirty="0" smtClean="0">
                <a:solidFill>
                  <a:srgbClr val="FFC000"/>
                </a:solidFill>
                <a:latin typeface="Calibri" pitchFamily="34" charset="0"/>
              </a:rPr>
              <a:t>Municipal/Local: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Road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maintenance, water 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and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sewer service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recreation and community facilities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libraries, police protection services</a:t>
            </a:r>
            <a:endParaRPr lang="en-US" altLang="en-US" sz="2600" dirty="0" smtClean="0"/>
          </a:p>
        </p:txBody>
      </p:sp>
      <p:pic>
        <p:nvPicPr>
          <p:cNvPr id="10245" name="Picture 14" descr="66229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495800"/>
            <a:ext cx="2089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alg_doctor_child_pati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495800"/>
            <a:ext cx="2057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2" descr="d1dcea9a4e8880aadf2fed43943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495800"/>
            <a:ext cx="18335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45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</a:rPr>
              <a:t>Final Thoughts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How does government affect your life?</a:t>
            </a:r>
          </a:p>
          <a:p>
            <a:pPr eaLnBrk="1" hangingPunct="1">
              <a:buNone/>
            </a:pPr>
            <a:endParaRPr lang="en-US" alt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Which level of government affects your life the most? Why?</a:t>
            </a:r>
          </a:p>
          <a:p>
            <a:pPr eaLnBrk="1" hangingPunct="1">
              <a:buNone/>
            </a:pPr>
            <a:endParaRPr lang="en-US" alt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Why is it important to know who your local elected representative is?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365</Words>
  <Application>Microsoft Office PowerPoint</Application>
  <PresentationFormat>On-screen Show (4:3)</PresentationFormat>
  <Paragraphs>38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Three Levels of Government</vt:lpstr>
      <vt:lpstr>Federal </vt:lpstr>
      <vt:lpstr>Provincial/Territorial</vt:lpstr>
      <vt:lpstr>Municipal/Local</vt:lpstr>
      <vt:lpstr>Division of Responsibilities</vt:lpstr>
      <vt:lpstr>Final Thoughts</vt:lpstr>
    </vt:vector>
  </TitlesOfParts>
  <Company>DESYSTEMS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SYSTEMS</dc:creator>
  <cp:lastModifiedBy>CIVIX Canada</cp:lastModifiedBy>
  <cp:revision>57</cp:revision>
  <dcterms:created xsi:type="dcterms:W3CDTF">2013-04-10T19:19:19Z</dcterms:created>
  <dcterms:modified xsi:type="dcterms:W3CDTF">2015-09-02T16:47:11Z</dcterms:modified>
</cp:coreProperties>
</file>