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handoutMasterIdLst>
    <p:handoutMasterId r:id="rId29"/>
  </p:handoutMasterIdLst>
  <p:sldIdLst>
    <p:sldId id="256" r:id="rId2"/>
    <p:sldId id="283" r:id="rId3"/>
    <p:sldId id="257" r:id="rId4"/>
    <p:sldId id="279" r:id="rId5"/>
    <p:sldId id="258" r:id="rId6"/>
    <p:sldId id="259" r:id="rId7"/>
    <p:sldId id="280" r:id="rId8"/>
    <p:sldId id="260" r:id="rId9"/>
    <p:sldId id="281" r:id="rId10"/>
    <p:sldId id="261" r:id="rId11"/>
    <p:sldId id="262" r:id="rId12"/>
    <p:sldId id="263" r:id="rId13"/>
    <p:sldId id="264" r:id="rId14"/>
    <p:sldId id="265" r:id="rId15"/>
    <p:sldId id="266" r:id="rId16"/>
    <p:sldId id="282" r:id="rId17"/>
    <p:sldId id="267" r:id="rId18"/>
    <p:sldId id="268" r:id="rId19"/>
    <p:sldId id="269" r:id="rId20"/>
    <p:sldId id="270" r:id="rId21"/>
    <p:sldId id="271" r:id="rId22"/>
    <p:sldId id="273" r:id="rId23"/>
    <p:sldId id="272" r:id="rId24"/>
    <p:sldId id="278" r:id="rId25"/>
    <p:sldId id="276" r:id="rId26"/>
    <p:sldId id="277" r:id="rId27"/>
    <p:sldId id="27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>
      <p:cViewPr varScale="1">
        <p:scale>
          <a:sx n="120" d="100"/>
          <a:sy n="120" d="100"/>
        </p:scale>
        <p:origin x="14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1D1B8FC-095F-89E5-F649-9EE80CD0F9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BC4F6BD-6A72-C8ED-DD27-6CFAF720FA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38CD9D28-E300-7CC0-5DDA-3017ECF227C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990687D1-DA65-750D-5FB5-2B3E296E7BB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997CC5-11DE-8445-9314-99893C3493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D2D9FD-8D64-9315-3B77-1177C1EE7D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BDF6CB-8A8E-EDFC-DC5A-D1ED9CD90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019D32-AFF9-C079-8D0F-0D67A0547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8863D-EEFF-2E4B-8A7F-D894B2CF2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25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8B3A10-6520-2A79-EBAC-E925D86D1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544937-08DF-A222-93AE-C680F5EF36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D26C8B-1566-69F2-203B-14F1948AFC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5FF36-EEAB-6147-8A11-ED9744583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29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377E97-F628-AB69-0537-E60AA775E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8F658B-502D-C76E-ECEC-17BECB7308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1ADF59-9EA3-7B90-7B1D-90DFE6439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9FCA8-BB8E-4F47-9D2C-BF33C6F5E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06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CC4D43-BE6D-E74F-28BB-F669EF17A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4A6251-842E-7BAA-9B64-1D0913AEF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7DF533-A29D-057D-09F2-2873E19FE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2A121-AC6C-2A47-9306-FCC999790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16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A3B0A1-4E2D-EE60-ECAA-0F851A21A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D2E752-A47A-F767-6F15-652D386BF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7FC088-A288-7665-BEAC-DBF032290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300F2-FAA2-5344-88FB-E9263F0D3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55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11CBE2-C59C-CE2B-F673-DBF34B47D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67D2A6-CC52-E00D-8048-54ACCBC9F7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C16AD5-AAEC-4513-AC40-9D2A077C0E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D0160-0004-944A-B857-7D7A27F6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56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5D486B-39B0-299C-2D54-6F340B99D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E61900-6B03-6EBE-BAE4-12E5E2822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C42C73-5E66-4527-5E78-4FCF6A2332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025B6-80FC-544F-BFA9-3FC26111D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75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1F7476-C182-6EED-937A-32BD0EFD17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910FFE-3EF4-E498-2772-7704C052B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9E99B8-8847-FAFC-67E5-88E05FB59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BBE74-88C9-A747-B162-9F676F090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38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5FBC429-01F0-F1E4-10DA-F533AE9AF5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B7AFFB-595C-C5CD-86A9-92CAE89DD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787725-A71A-1184-1B8B-7D3274383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837A7-9DA4-2F47-879E-7A715B5D9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88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C2BE1-0F4A-1EE8-78E9-6C1668ABE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A46E42-BDA9-920D-18B2-2B5ACCD4F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E14D87-2901-73CB-DCAE-7C31226386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A6DB5-FD60-1242-B44B-9F270D092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6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B3F533-9FEF-9CFC-95E9-A19B10291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E8B349-A86C-1FFA-90BB-5ED9DFA0B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2957BC-314B-21AD-1277-2AFEE2E263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11A53-CDBB-5D4E-9DD1-5C4D724BDD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71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FCBC637-6A5B-8551-16CB-0A30B667B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C526FB-2399-B78C-A5BC-F3BD3DCD4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A43FBB-0A4B-2F49-13DB-8CD9C0FBE5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3C5A8E-29D8-F96C-DE28-CD1A9CD25C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1C7D2FA-F833-B914-B6FA-18229928D3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6D8D60-271A-814E-89FA-C5AC09E62B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>
            <a:extLst>
              <a:ext uri="{FF2B5EF4-FFF2-40B4-BE49-F238E27FC236}">
                <a16:creationId xmlns:a16="http://schemas.microsoft.com/office/drawing/2014/main" id="{5608D3E5-62A3-FE3C-D373-E3849E01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7244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>
              <a:solidFill>
                <a:srgbClr val="FF3300"/>
              </a:solidFill>
              <a:latin typeface="Continuum Medium" pitchFamily="2" charset="0"/>
            </a:endParaRPr>
          </a:p>
        </p:txBody>
      </p:sp>
      <p:pic>
        <p:nvPicPr>
          <p:cNvPr id="2051" name="Picture 1">
            <a:extLst>
              <a:ext uri="{FF2B5EF4-FFF2-40B4-BE49-F238E27FC236}">
                <a16:creationId xmlns:a16="http://schemas.microsoft.com/office/drawing/2014/main" id="{E41A9AB7-8A2D-170A-2245-E5063E818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003300"/>
            <a:ext cx="6350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F4C80A-8F05-7654-F359-5F810D90A530}"/>
              </a:ext>
            </a:extLst>
          </p:cNvPr>
          <p:cNvSpPr/>
          <p:nvPr/>
        </p:nvSpPr>
        <p:spPr>
          <a:xfrm>
            <a:off x="1828800" y="228600"/>
            <a:ext cx="51346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Transformations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B08C325D-EFE3-05F0-F1E4-A50799BA3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1000"/>
            <a:ext cx="6400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ntinuum Medium" pitchFamily="2" charset="0"/>
              </a:rPr>
              <a:t>A 		</a:t>
            </a:r>
            <a:r>
              <a:rPr lang="en-US" altLang="en-US" sz="2400">
                <a:solidFill>
                  <a:srgbClr val="000000"/>
                </a:solidFill>
                <a:latin typeface="Continuum Medium" pitchFamily="2" charset="0"/>
              </a:rPr>
              <a:t>is a transformation that turns a figure about a fixed point called the center of rotation.  </a:t>
            </a:r>
            <a:r>
              <a:rPr lang="en-US" altLang="en-US" sz="2400">
                <a:latin typeface="Continuum Medium" pitchFamily="2" charset="0"/>
              </a:rPr>
              <a:t>An object and its rotation are the		         , but the</a:t>
            </a:r>
            <a:r>
              <a:rPr lang="en-US" altLang="en-US" sz="2400">
                <a:solidFill>
                  <a:srgbClr val="008000"/>
                </a:solidFill>
                <a:latin typeface="Continuum Medium" pitchFamily="2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008000"/>
              </a:solidFill>
              <a:latin typeface="Continuum Medium" pitchFamily="2" charset="0"/>
            </a:endParaRPr>
          </a:p>
        </p:txBody>
      </p:sp>
      <p:pic>
        <p:nvPicPr>
          <p:cNvPr id="10243" name="Picture 4" descr="ferris">
            <a:extLst>
              <a:ext uri="{FF2B5EF4-FFF2-40B4-BE49-F238E27FC236}">
                <a16:creationId xmlns:a16="http://schemas.microsoft.com/office/drawing/2014/main" id="{ABAD56E3-CD17-2690-9D27-CA69DCA96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264795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rotation-a">
            <a:extLst>
              <a:ext uri="{FF2B5EF4-FFF2-40B4-BE49-F238E27FC236}">
                <a16:creationId xmlns:a16="http://schemas.microsoft.com/office/drawing/2014/main" id="{E7EBE64F-BB27-0BB6-8F31-32625BA4EE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29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rotate">
            <a:extLst>
              <a:ext uri="{FF2B5EF4-FFF2-40B4-BE49-F238E27FC236}">
                <a16:creationId xmlns:a16="http://schemas.microsoft.com/office/drawing/2014/main" id="{756714CE-2AEB-8630-9E4E-474BBB21E4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C8CA93-9C2C-752C-8964-F6CF6BF7C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1000"/>
            <a:ext cx="1330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ntinuum Medium" pitchFamily="2" charset="0"/>
              </a:rPr>
              <a:t>rotation</a:t>
            </a:r>
            <a:r>
              <a:rPr lang="en-US" altLang="en-US" sz="2400" b="1">
                <a:solidFill>
                  <a:srgbClr val="FF0000"/>
                </a:solidFill>
                <a:latin typeface="Continuum Medium" pitchFamily="2" charset="0"/>
              </a:rPr>
              <a:t> </a:t>
            </a:r>
            <a:endParaRPr lang="en-US" alt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C39B2-CDBE-1F2B-5BB6-D8DBCA647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19238"/>
            <a:ext cx="3246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ntinuum Medium" pitchFamily="2" charset="0"/>
              </a:rPr>
              <a:t>same shape and size</a:t>
            </a:r>
            <a:endParaRPr lang="en-US" alt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69F06B-4A4B-F36A-1AA2-FCD521199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050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ntinuum Medium" pitchFamily="2" charset="0"/>
              </a:rPr>
              <a:t>figures may be turned in different directions</a:t>
            </a:r>
            <a:endParaRPr lang="en-US" altLang="en-US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2126E2C3-E519-9280-7F51-1ADD77709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94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F59CAB5B-90BC-9116-FA50-12433E663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094038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68" name="Rectangle 12">
            <a:extLst>
              <a:ext uri="{FF2B5EF4-FFF2-40B4-BE49-F238E27FC236}">
                <a16:creationId xmlns:a16="http://schemas.microsoft.com/office/drawing/2014/main" id="{DCFB4EFA-9ED9-06BD-A9B2-A7597AE8C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0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69" name="Text Box 13">
            <a:extLst>
              <a:ext uri="{FF2B5EF4-FFF2-40B4-BE49-F238E27FC236}">
                <a16:creationId xmlns:a16="http://schemas.microsoft.com/office/drawing/2014/main" id="{11D9BDA3-22C8-E684-F065-BC5DA14DC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95400"/>
            <a:ext cx="28194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ontinuum Medium" pitchFamily="2" charset="0"/>
              </a:rPr>
              <a:t>The concept of rotations can be seen in wallpaper designs, fabrics,  and art work.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008000"/>
              </a:solidFill>
              <a:latin typeface="Continuum Medium" pitchFamily="2" charset="0"/>
            </a:endParaRPr>
          </a:p>
        </p:txBody>
      </p:sp>
      <p:sp>
        <p:nvSpPr>
          <p:cNvPr id="11270" name="Rectangle 14">
            <a:extLst>
              <a:ext uri="{FF2B5EF4-FFF2-40B4-BE49-F238E27FC236}">
                <a16:creationId xmlns:a16="http://schemas.microsoft.com/office/drawing/2014/main" id="{CAA7B4BF-126F-94CD-5DCD-80D00CD43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1" name="Rectangle 15">
            <a:extLst>
              <a:ext uri="{FF2B5EF4-FFF2-40B4-BE49-F238E27FC236}">
                <a16:creationId xmlns:a16="http://schemas.microsoft.com/office/drawing/2014/main" id="{73DFBE1B-7343-8D19-6E46-0C8D087AC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2789238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2" name="Rectangle 16">
            <a:extLst>
              <a:ext uri="{FF2B5EF4-FFF2-40B4-BE49-F238E27FC236}">
                <a16:creationId xmlns:a16="http://schemas.microsoft.com/office/drawing/2014/main" id="{774E45EC-70A5-9245-D65A-4CC25730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789238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1273" name="Group 24">
            <a:extLst>
              <a:ext uri="{FF2B5EF4-FFF2-40B4-BE49-F238E27FC236}">
                <a16:creationId xmlns:a16="http://schemas.microsoft.com/office/drawing/2014/main" id="{3EE82518-610B-EAA0-3FC8-88501C2C5302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114800"/>
            <a:ext cx="6707188" cy="1358900"/>
            <a:chOff x="-25" y="-25"/>
            <a:chExt cx="4225" cy="856"/>
          </a:xfrm>
        </p:grpSpPr>
        <p:grpSp>
          <p:nvGrpSpPr>
            <p:cNvPr id="11277" name="Group 22">
              <a:extLst>
                <a:ext uri="{FF2B5EF4-FFF2-40B4-BE49-F238E27FC236}">
                  <a16:creationId xmlns:a16="http://schemas.microsoft.com/office/drawing/2014/main" id="{0D55A226-2A5F-9F57-CBB2-E92127DD17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175" cy="806"/>
              <a:chOff x="0" y="0"/>
              <a:chExt cx="4175" cy="806"/>
            </a:xfrm>
          </p:grpSpPr>
          <p:grpSp>
            <p:nvGrpSpPr>
              <p:cNvPr id="11279" name="Group 20">
                <a:extLst>
                  <a:ext uri="{FF2B5EF4-FFF2-40B4-BE49-F238E27FC236}">
                    <a16:creationId xmlns:a16="http://schemas.microsoft.com/office/drawing/2014/main" id="{F4CCAC43-E53A-410E-0C19-2FE7BC3877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4175" cy="806"/>
                <a:chOff x="0" y="0"/>
                <a:chExt cx="4175" cy="806"/>
              </a:xfrm>
            </p:grpSpPr>
            <p:sp>
              <p:nvSpPr>
                <p:cNvPr id="11281" name="Rectangle 17">
                  <a:extLst>
                    <a:ext uri="{FF2B5EF4-FFF2-40B4-BE49-F238E27FC236}">
                      <a16:creationId xmlns:a16="http://schemas.microsoft.com/office/drawing/2014/main" id="{735B09ED-260D-A891-52B0-74A29BA3A8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14" cy="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/>
                    <a:t>  </a:t>
                  </a:r>
                  <a:r>
                    <a:rPr lang="en-US" altLang="en-US" sz="5400"/>
                    <a:t> </a:t>
                  </a:r>
                  <a:r>
                    <a:rPr lang="en-US" altLang="en-US" sz="2400"/>
                    <a:t>          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282" name="Rectangle 19">
                  <a:extLst>
                    <a:ext uri="{FF2B5EF4-FFF2-40B4-BE49-F238E27FC236}">
                      <a16:creationId xmlns:a16="http://schemas.microsoft.com/office/drawing/2014/main" id="{5FAC7D0C-E04C-2CC1-52AA-ED4874EA97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" y="0"/>
                  <a:ext cx="3161" cy="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rgbClr val="FF0000"/>
                      </a:solidFill>
                      <a:latin typeface="Comic Sans MS" panose="030F0902030302020204" pitchFamily="66" charset="0"/>
                    </a:rPr>
                    <a:t>Rotations are</a:t>
                  </a:r>
                  <a:endParaRPr lang="en-US" altLang="en-US" sz="2400"/>
                </a:p>
              </p:txBody>
            </p:sp>
          </p:grpSp>
          <p:sp>
            <p:nvSpPr>
              <p:cNvPr id="11280" name="Rectangle 21">
                <a:extLst>
                  <a:ext uri="{FF2B5EF4-FFF2-40B4-BE49-F238E27FC236}">
                    <a16:creationId xmlns:a16="http://schemas.microsoft.com/office/drawing/2014/main" id="{E4567B6C-2288-B453-18D8-128F6B296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175" cy="80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1278" name="Rectangle 23">
              <a:extLst>
                <a:ext uri="{FF2B5EF4-FFF2-40B4-BE49-F238E27FC236}">
                  <a16:creationId xmlns:a16="http://schemas.microsoft.com/office/drawing/2014/main" id="{418E1B67-2C76-7AE4-AE10-F94D1665F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" y="-25"/>
              <a:ext cx="4225" cy="856"/>
            </a:xfrm>
            <a:prstGeom prst="rect">
              <a:avLst/>
            </a:prstGeom>
            <a:noFill/>
            <a:ln w="7937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1274" name="Picture 18" descr="NavLg">
            <a:extLst>
              <a:ext uri="{FF2B5EF4-FFF2-40B4-BE49-F238E27FC236}">
                <a16:creationId xmlns:a16="http://schemas.microsoft.com/office/drawing/2014/main" id="{351FE646-36D8-89FB-0FD7-A51DE3B2B1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5" descr="bears">
            <a:extLst>
              <a:ext uri="{FF2B5EF4-FFF2-40B4-BE49-F238E27FC236}">
                <a16:creationId xmlns:a16="http://schemas.microsoft.com/office/drawing/2014/main" id="{14200131-5502-14E4-A3DF-EE3F88683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3646488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A2A882-DE65-845C-5C23-1E90E29B3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572000"/>
            <a:ext cx="1506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Comic Sans MS" panose="030F0902030302020204" pitchFamily="66" charset="0"/>
              </a:rPr>
              <a:t>TURNS</a:t>
            </a:r>
            <a:r>
              <a:rPr lang="en-US" altLang="en-US" sz="2400" b="1">
                <a:solidFill>
                  <a:srgbClr val="FF0000"/>
                </a:solidFill>
                <a:latin typeface="Comic Sans MS" panose="030F0902030302020204" pitchFamily="66" charset="0"/>
              </a:rPr>
              <a:t>!!!</a:t>
            </a:r>
            <a:endParaRPr lang="en-US" altLang="en-US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AC26CAD-8665-8E4A-8DEF-2B866E1B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339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2291" name="Group 11">
            <a:extLst>
              <a:ext uri="{FF2B5EF4-FFF2-40B4-BE49-F238E27FC236}">
                <a16:creationId xmlns:a16="http://schemas.microsoft.com/office/drawing/2014/main" id="{ED047BF8-EF3F-B5DC-E78E-84C0961F5922}"/>
              </a:ext>
            </a:extLst>
          </p:cNvPr>
          <p:cNvGrpSpPr>
            <a:grpSpLocks/>
          </p:cNvGrpSpPr>
          <p:nvPr/>
        </p:nvGrpSpPr>
        <p:grpSpPr bwMode="auto">
          <a:xfrm>
            <a:off x="1588" y="2339975"/>
            <a:ext cx="0" cy="0"/>
            <a:chOff x="0" y="0"/>
            <a:chExt cx="0" cy="0"/>
          </a:xfrm>
        </p:grpSpPr>
        <p:sp>
          <p:nvSpPr>
            <p:cNvPr id="12309" name="Rectangle 4">
              <a:extLst>
                <a:ext uri="{FF2B5EF4-FFF2-40B4-BE49-F238E27FC236}">
                  <a16:creationId xmlns:a16="http://schemas.microsoft.com/office/drawing/2014/main" id="{6FAA1CA8-5906-AD82-126A-0755EDB16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10" name="Rectangle 5">
              <a:extLst>
                <a:ext uri="{FF2B5EF4-FFF2-40B4-BE49-F238E27FC236}">
                  <a16:creationId xmlns:a16="http://schemas.microsoft.com/office/drawing/2014/main" id="{14263E2F-7995-AEF7-5CA7-DB011CF20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2292" name="Text Box 13">
            <a:extLst>
              <a:ext uri="{FF2B5EF4-FFF2-40B4-BE49-F238E27FC236}">
                <a16:creationId xmlns:a16="http://schemas.microsoft.com/office/drawing/2014/main" id="{9BE51C1D-95B8-C79D-159D-C43CADB80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00200"/>
            <a:ext cx="37338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ontinuum Medium" pitchFamily="2" charset="0"/>
              </a:rPr>
              <a:t>This rotation </a:t>
            </a:r>
            <a:br>
              <a:rPr lang="en-US" altLang="en-US" sz="2400">
                <a:solidFill>
                  <a:srgbClr val="008000"/>
                </a:solidFill>
                <a:latin typeface="Continuum Medium" pitchFamily="2" charset="0"/>
              </a:rPr>
            </a:br>
            <a:r>
              <a:rPr lang="en-US" altLang="en-US" sz="2400">
                <a:solidFill>
                  <a:srgbClr val="008000"/>
                </a:solidFill>
                <a:latin typeface="Continuum Medium" pitchFamily="2" charset="0"/>
              </a:rPr>
              <a:t>is 90 degrees   counterclockwise.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008000"/>
              </a:solidFill>
              <a:latin typeface="Continuum Medium" pitchFamily="2" charset="0"/>
            </a:endParaRPr>
          </a:p>
        </p:txBody>
      </p:sp>
      <p:sp>
        <p:nvSpPr>
          <p:cNvPr id="12293" name="Rectangle 14">
            <a:extLst>
              <a:ext uri="{FF2B5EF4-FFF2-40B4-BE49-F238E27FC236}">
                <a16:creationId xmlns:a16="http://schemas.microsoft.com/office/drawing/2014/main" id="{6E2D8641-EFEB-53F9-9F8E-1B5F18252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4" name="Rectangle 15">
            <a:extLst>
              <a:ext uri="{FF2B5EF4-FFF2-40B4-BE49-F238E27FC236}">
                <a16:creationId xmlns:a16="http://schemas.microsoft.com/office/drawing/2014/main" id="{82FE1A35-BD60-EDAC-3620-EE0662050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767013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5" name="Rectangle 16">
            <a:extLst>
              <a:ext uri="{FF2B5EF4-FFF2-40B4-BE49-F238E27FC236}">
                <a16:creationId xmlns:a16="http://schemas.microsoft.com/office/drawing/2014/main" id="{718C25C2-3B1B-1402-F575-2C2154C4D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67013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2296" name="Group 27">
            <a:extLst>
              <a:ext uri="{FF2B5EF4-FFF2-40B4-BE49-F238E27FC236}">
                <a16:creationId xmlns:a16="http://schemas.microsoft.com/office/drawing/2014/main" id="{79DA3DB2-A1E0-5C87-0360-2B9141A3080F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962400"/>
            <a:ext cx="3860800" cy="1347788"/>
            <a:chOff x="-7" y="-7"/>
            <a:chExt cx="2432" cy="849"/>
          </a:xfrm>
        </p:grpSpPr>
        <p:grpSp>
          <p:nvGrpSpPr>
            <p:cNvPr id="12301" name="Group 25">
              <a:extLst>
                <a:ext uri="{FF2B5EF4-FFF2-40B4-BE49-F238E27FC236}">
                  <a16:creationId xmlns:a16="http://schemas.microsoft.com/office/drawing/2014/main" id="{B3E24ACC-E402-F5EF-36A8-3458349A35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418" cy="835"/>
              <a:chOff x="0" y="0"/>
              <a:chExt cx="2418" cy="835"/>
            </a:xfrm>
          </p:grpSpPr>
          <p:grpSp>
            <p:nvGrpSpPr>
              <p:cNvPr id="12303" name="Group 22">
                <a:extLst>
                  <a:ext uri="{FF2B5EF4-FFF2-40B4-BE49-F238E27FC236}">
                    <a16:creationId xmlns:a16="http://schemas.microsoft.com/office/drawing/2014/main" id="{AECCCE25-5ACB-A018-191C-1A945283E8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052" cy="835"/>
                <a:chOff x="0" y="0"/>
                <a:chExt cx="1052" cy="835"/>
              </a:xfrm>
            </p:grpSpPr>
            <p:sp>
              <p:nvSpPr>
                <p:cNvPr id="12307" name="Rectangle 17">
                  <a:extLst>
                    <a:ext uri="{FF2B5EF4-FFF2-40B4-BE49-F238E27FC236}">
                      <a16:creationId xmlns:a16="http://schemas.microsoft.com/office/drawing/2014/main" id="{C6365513-663E-784B-296A-2D482C9389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2" cy="8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/>
                    <a:t>Clockwise</a:t>
                  </a:r>
                  <a:endParaRPr lang="en-US" altLang="en-US" sz="1400"/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/>
                    <a:t>  </a:t>
                  </a:r>
                  <a:r>
                    <a:rPr lang="en-US" altLang="en-US" sz="4300"/>
                    <a:t> </a:t>
                  </a:r>
                  <a:r>
                    <a:rPr lang="en-US" altLang="en-US" sz="2400"/>
                    <a:t>        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2308" name="Rectangle 21">
                  <a:extLst>
                    <a:ext uri="{FF2B5EF4-FFF2-40B4-BE49-F238E27FC236}">
                      <a16:creationId xmlns:a16="http://schemas.microsoft.com/office/drawing/2014/main" id="{9F75CBA0-874A-3D1D-DF56-5001B0DE43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2" cy="83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2304" name="Group 24">
                <a:extLst>
                  <a:ext uri="{FF2B5EF4-FFF2-40B4-BE49-F238E27FC236}">
                    <a16:creationId xmlns:a16="http://schemas.microsoft.com/office/drawing/2014/main" id="{40D2BDF1-0929-16F7-B553-27B7DDE984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2" y="0"/>
                <a:ext cx="1366" cy="835"/>
                <a:chOff x="1052" y="0"/>
                <a:chExt cx="1366" cy="835"/>
              </a:xfrm>
            </p:grpSpPr>
            <p:sp>
              <p:nvSpPr>
                <p:cNvPr id="12305" name="Rectangle 19">
                  <a:extLst>
                    <a:ext uri="{FF2B5EF4-FFF2-40B4-BE49-F238E27FC236}">
                      <a16:creationId xmlns:a16="http://schemas.microsoft.com/office/drawing/2014/main" id="{77362150-FA92-D4B4-44F6-E364563CE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2" y="0"/>
                  <a:ext cx="1366" cy="8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/>
                    <a:t>Counterclockwise</a:t>
                  </a:r>
                  <a:endParaRPr lang="en-US" altLang="en-US" sz="1400"/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/>
                    <a:t>  </a:t>
                  </a:r>
                  <a:r>
                    <a:rPr lang="en-US" altLang="en-US" sz="4300"/>
                    <a:t> </a:t>
                  </a:r>
                  <a:r>
                    <a:rPr lang="en-US" altLang="en-US" sz="2400"/>
                    <a:t>        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2306" name="Rectangle 23">
                  <a:extLst>
                    <a:ext uri="{FF2B5EF4-FFF2-40B4-BE49-F238E27FC236}">
                      <a16:creationId xmlns:a16="http://schemas.microsoft.com/office/drawing/2014/main" id="{B33F6AC1-0051-ABC5-3A0A-C0B9D03D9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2" y="0"/>
                  <a:ext cx="1366" cy="83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sp>
          <p:nvSpPr>
            <p:cNvPr id="12302" name="Rectangle 26">
              <a:extLst>
                <a:ext uri="{FF2B5EF4-FFF2-40B4-BE49-F238E27FC236}">
                  <a16:creationId xmlns:a16="http://schemas.microsoft.com/office/drawing/2014/main" id="{9780B6EE-0244-EA18-3417-5E8E628B3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" y="-7"/>
              <a:ext cx="2432" cy="849"/>
            </a:xfrm>
            <a:prstGeom prst="rect">
              <a:avLst/>
            </a:prstGeom>
            <a:noFill/>
            <a:ln w="222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4585" name="AutoShape 29">
            <a:extLst>
              <a:ext uri="{FF2B5EF4-FFF2-40B4-BE49-F238E27FC236}">
                <a16:creationId xmlns:a16="http://schemas.microsoft.com/office/drawing/2014/main" id="{2273CEB1-64F2-0E3B-7AB7-E60E447AC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343400"/>
            <a:ext cx="976313" cy="9763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30">
            <a:extLst>
              <a:ext uri="{FF2B5EF4-FFF2-40B4-BE49-F238E27FC236}">
                <a16:creationId xmlns:a16="http://schemas.microsoft.com/office/drawing/2014/main" id="{B12B2BCA-2971-A22D-F0E4-D1B2FF3E89B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05400" y="4343400"/>
            <a:ext cx="976313" cy="9763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9" name="Picture 31">
            <a:extLst>
              <a:ext uri="{FF2B5EF4-FFF2-40B4-BE49-F238E27FC236}">
                <a16:creationId xmlns:a16="http://schemas.microsoft.com/office/drawing/2014/main" id="{324AD8A7-F992-9E04-2977-295F97E75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1543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2">
            <a:extLst>
              <a:ext uri="{FF2B5EF4-FFF2-40B4-BE49-F238E27FC236}">
                <a16:creationId xmlns:a16="http://schemas.microsoft.com/office/drawing/2014/main" id="{D1D8CDF9-A35C-E538-E9B8-5ADFA7A1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16954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22EA8C26-4BED-4F69-9BE8-8F01A428C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5800"/>
            <a:ext cx="8229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A   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 	          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can be seen in water, in a mirror, in glass, or in a shiny surface.</a:t>
            </a:r>
            <a:r>
              <a:rPr lang="en-US" altLang="en-US" sz="2800">
                <a:latin typeface="Calibri" panose="020F0502020204030204" pitchFamily="34" charset="0"/>
              </a:rPr>
              <a:t>  An object and its reflection have the			    , but the 				   	        </a:t>
            </a:r>
            <a:r>
              <a:rPr lang="en-US" altLang="en-US" sz="2800">
                <a:solidFill>
                  <a:srgbClr val="9933FF"/>
                </a:solidFill>
                <a:latin typeface="Calibri" panose="020F0502020204030204" pitchFamily="34" charset="0"/>
              </a:rPr>
              <a:t>.</a:t>
            </a:r>
            <a:r>
              <a:rPr lang="en-US" altLang="en-US" sz="2800">
                <a:latin typeface="Calibri" panose="020F0502020204030204" pitchFamily="34" charset="0"/>
              </a:rPr>
              <a:t>  In a mirror, for example, right and left are  switched.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ntinuum 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C48923-1C7B-0407-A797-D125DAA71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85800"/>
            <a:ext cx="161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9900"/>
                </a:solidFill>
                <a:latin typeface="Calibri" panose="020F0502020204030204" pitchFamily="34" charset="0"/>
              </a:rPr>
              <a:t>reflection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DB8BB9-2328-5927-D2A0-9DF359BC2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1498600"/>
            <a:ext cx="321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Calibri" panose="020F0502020204030204" pitchFamily="34" charset="0"/>
              </a:rPr>
              <a:t>same shape and size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635941-0F4D-53D8-894A-32B0DB061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555750"/>
            <a:ext cx="3724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Calibri" panose="020F0502020204030204" pitchFamily="34" charset="0"/>
              </a:rPr>
              <a:t>figures face in opposite 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7F6D4F-CD8A-03EA-FC93-1DB67CC88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82775"/>
            <a:ext cx="1873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alibri" panose="020F0502020204030204" pitchFamily="34" charset="0"/>
              </a:rPr>
              <a:t>directions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pic>
        <p:nvPicPr>
          <p:cNvPr id="13319" name="Picture 5">
            <a:extLst>
              <a:ext uri="{FF2B5EF4-FFF2-40B4-BE49-F238E27FC236}">
                <a16:creationId xmlns:a16="http://schemas.microsoft.com/office/drawing/2014/main" id="{83825CA6-ABE1-FBE1-2B30-60A484F4A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5384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EEA3130-47C5-6218-E0A4-0DCF81EE8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339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F343ECE-638A-3641-B248-BEC983D86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588" y="2339975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4340" name="Group 11">
            <a:extLst>
              <a:ext uri="{FF2B5EF4-FFF2-40B4-BE49-F238E27FC236}">
                <a16:creationId xmlns:a16="http://schemas.microsoft.com/office/drawing/2014/main" id="{9A9233EE-B427-C395-3DCA-24E2EA858BFB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838200"/>
            <a:ext cx="6707188" cy="2257425"/>
            <a:chOff x="-25" y="-25"/>
            <a:chExt cx="4225" cy="1422"/>
          </a:xfrm>
        </p:grpSpPr>
        <p:grpSp>
          <p:nvGrpSpPr>
            <p:cNvPr id="14345" name="Group 9">
              <a:extLst>
                <a:ext uri="{FF2B5EF4-FFF2-40B4-BE49-F238E27FC236}">
                  <a16:creationId xmlns:a16="http://schemas.microsoft.com/office/drawing/2014/main" id="{3763692B-1408-8B0E-02E6-FA6EECD9EF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175" cy="1372"/>
              <a:chOff x="0" y="0"/>
              <a:chExt cx="4175" cy="1372"/>
            </a:xfrm>
          </p:grpSpPr>
          <p:grpSp>
            <p:nvGrpSpPr>
              <p:cNvPr id="14347" name="Group 7">
                <a:extLst>
                  <a:ext uri="{FF2B5EF4-FFF2-40B4-BE49-F238E27FC236}">
                    <a16:creationId xmlns:a16="http://schemas.microsoft.com/office/drawing/2014/main" id="{712C860B-3014-83B4-1A9E-CC627B41CB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4175" cy="1372"/>
                <a:chOff x="0" y="0"/>
                <a:chExt cx="4175" cy="1372"/>
              </a:xfrm>
            </p:grpSpPr>
            <p:sp>
              <p:nvSpPr>
                <p:cNvPr id="14349" name="Rectangle 4">
                  <a:extLst>
                    <a:ext uri="{FF2B5EF4-FFF2-40B4-BE49-F238E27FC236}">
                      <a16:creationId xmlns:a16="http://schemas.microsoft.com/office/drawing/2014/main" id="{4CB29927-CFED-ABB8-8F56-25229104D9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39" cy="13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/>
                    <a:t>  </a:t>
                  </a:r>
                  <a:r>
                    <a:rPr lang="en-US" altLang="en-US" sz="8900"/>
                    <a:t> </a:t>
                  </a:r>
                  <a:r>
                    <a:rPr lang="en-US" altLang="en-US" sz="2400"/>
                    <a:t>            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4350" name="Rectangle 6">
                  <a:extLst>
                    <a:ext uri="{FF2B5EF4-FFF2-40B4-BE49-F238E27FC236}">
                      <a16:creationId xmlns:a16="http://schemas.microsoft.com/office/drawing/2014/main" id="{535185DB-4D53-FD02-7A4C-21D6C2A776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0"/>
                  <a:ext cx="3336" cy="13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rgbClr val="FF9900"/>
                      </a:solidFill>
                      <a:latin typeface="Comic Sans MS" panose="030F0902030302020204" pitchFamily="66" charset="0"/>
                    </a:rPr>
                    <a:t>Line reflections are</a:t>
                  </a:r>
                  <a:endParaRPr lang="en-US" altLang="en-US" sz="2400">
                    <a:solidFill>
                      <a:srgbClr val="FF9900"/>
                    </a:solidFill>
                  </a:endParaRPr>
                </a:p>
              </p:txBody>
            </p:sp>
          </p:grpSp>
          <p:sp>
            <p:nvSpPr>
              <p:cNvPr id="14348" name="Rectangle 8">
                <a:extLst>
                  <a:ext uri="{FF2B5EF4-FFF2-40B4-BE49-F238E27FC236}">
                    <a16:creationId xmlns:a16="http://schemas.microsoft.com/office/drawing/2014/main" id="{14B754EF-743F-42F1-5CA9-3EF0C4966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175" cy="137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4346" name="Rectangle 10">
              <a:extLst>
                <a:ext uri="{FF2B5EF4-FFF2-40B4-BE49-F238E27FC236}">
                  <a16:creationId xmlns:a16="http://schemas.microsoft.com/office/drawing/2014/main" id="{D8C3D7EF-3201-9361-CC68-E701CCCFD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" y="-25"/>
              <a:ext cx="4225" cy="1422"/>
            </a:xfrm>
            <a:prstGeom prst="rect">
              <a:avLst/>
            </a:prstGeom>
            <a:noFill/>
            <a:ln w="7937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4341" name="Picture 5" descr="redpep">
            <a:extLst>
              <a:ext uri="{FF2B5EF4-FFF2-40B4-BE49-F238E27FC236}">
                <a16:creationId xmlns:a16="http://schemas.microsoft.com/office/drawing/2014/main" id="{AD7849C6-7458-EFFE-A8D7-71D0B7F791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1017588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5" descr="Bridge">
            <a:extLst>
              <a:ext uri="{FF2B5EF4-FFF2-40B4-BE49-F238E27FC236}">
                <a16:creationId xmlns:a16="http://schemas.microsoft.com/office/drawing/2014/main" id="{525B6526-1E39-C1CA-3DA3-60FF91DF7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3505200"/>
            <a:ext cx="37607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E2E17C-37C0-CECE-BD96-4438127A5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752600"/>
            <a:ext cx="1306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9900"/>
                </a:solidFill>
                <a:latin typeface="Comic Sans MS" panose="030F0902030302020204" pitchFamily="66" charset="0"/>
              </a:rPr>
              <a:t>FLIPS!!!</a:t>
            </a:r>
            <a:endParaRPr lang="en-US" altLang="en-US" sz="2400">
              <a:solidFill>
                <a:srgbClr val="FF99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6140B14-347A-81B5-A5C4-4174B150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195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AD109878-3DEA-1E91-93D4-AA219D07A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325" y="1958975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5364" name="Group 10">
            <a:extLst>
              <a:ext uri="{FF2B5EF4-FFF2-40B4-BE49-F238E27FC236}">
                <a16:creationId xmlns:a16="http://schemas.microsoft.com/office/drawing/2014/main" id="{4EE89CD5-554C-59E1-D521-247A4819B5F9}"/>
              </a:ext>
            </a:extLst>
          </p:cNvPr>
          <p:cNvGrpSpPr>
            <a:grpSpLocks/>
          </p:cNvGrpSpPr>
          <p:nvPr/>
        </p:nvGrpSpPr>
        <p:grpSpPr bwMode="auto">
          <a:xfrm>
            <a:off x="1838325" y="1958975"/>
            <a:ext cx="5151438" cy="2940050"/>
            <a:chOff x="0" y="0"/>
            <a:chExt cx="3245" cy="1852"/>
          </a:xfrm>
        </p:grpSpPr>
        <p:sp>
          <p:nvSpPr>
            <p:cNvPr id="15374" name="Rectangle 3">
              <a:extLst>
                <a:ext uri="{FF2B5EF4-FFF2-40B4-BE49-F238E27FC236}">
                  <a16:creationId xmlns:a16="http://schemas.microsoft.com/office/drawing/2014/main" id="{74D36D8D-DB59-9CD7-1D7C-8AC995482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48" cy="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  </a:t>
              </a:r>
              <a:r>
                <a:rPr lang="en-US" altLang="en-US" sz="13900"/>
                <a:t> </a:t>
              </a:r>
              <a:r>
                <a:rPr lang="en-US" altLang="en-US" sz="2400"/>
                <a:t>                            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5" name="Rectangle 6">
              <a:extLst>
                <a:ext uri="{FF2B5EF4-FFF2-40B4-BE49-F238E27FC236}">
                  <a16:creationId xmlns:a16="http://schemas.microsoft.com/office/drawing/2014/main" id="{5428348C-6203-5BF8-12F0-B29E3BDFC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0"/>
              <a:ext cx="959" cy="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  </a:t>
              </a:r>
              <a:r>
                <a:rPr lang="en-US" altLang="en-US" sz="15100"/>
                <a:t> </a:t>
              </a:r>
              <a:r>
                <a:rPr lang="en-US" altLang="en-US" sz="2400"/>
                <a:t>  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6" name="Rectangle 8">
              <a:extLst>
                <a:ext uri="{FF2B5EF4-FFF2-40B4-BE49-F238E27FC236}">
                  <a16:creationId xmlns:a16="http://schemas.microsoft.com/office/drawing/2014/main" id="{67AAB29C-DF18-6D33-902D-7B127A3AA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0"/>
              <a:ext cx="1238" cy="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  </a:t>
              </a:r>
              <a:r>
                <a:rPr lang="en-US" altLang="en-US" sz="13900"/>
                <a:t> </a:t>
              </a:r>
              <a:r>
                <a:rPr lang="en-US" altLang="en-US" sz="2400"/>
                <a:t>                          </a:t>
              </a:r>
            </a:p>
          </p:txBody>
        </p:sp>
      </p:grpSp>
      <p:grpSp>
        <p:nvGrpSpPr>
          <p:cNvPr id="15365" name="Group 14">
            <a:extLst>
              <a:ext uri="{FF2B5EF4-FFF2-40B4-BE49-F238E27FC236}">
                <a16:creationId xmlns:a16="http://schemas.microsoft.com/office/drawing/2014/main" id="{C6A77EB5-6442-6346-7B17-56EEF896B050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276600"/>
            <a:ext cx="4683125" cy="2400300"/>
            <a:chOff x="1248" y="2064"/>
            <a:chExt cx="2950" cy="1512"/>
          </a:xfrm>
        </p:grpSpPr>
        <p:pic>
          <p:nvPicPr>
            <p:cNvPr id="15371" name="Picture 4" descr="Poly1">
              <a:extLst>
                <a:ext uri="{FF2B5EF4-FFF2-40B4-BE49-F238E27FC236}">
                  <a16:creationId xmlns:a16="http://schemas.microsoft.com/office/drawing/2014/main" id="{AA4A51DA-5BF9-6D3F-5A83-AD96DF647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112"/>
              <a:ext cx="1397" cy="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7" descr="Vertline">
              <a:extLst>
                <a:ext uri="{FF2B5EF4-FFF2-40B4-BE49-F238E27FC236}">
                  <a16:creationId xmlns:a16="http://schemas.microsoft.com/office/drawing/2014/main" id="{439CB929-F3E8-1A2C-0D6A-813E1A8BB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064"/>
              <a:ext cx="173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9" descr="Poly2">
              <a:extLst>
                <a:ext uri="{FF2B5EF4-FFF2-40B4-BE49-F238E27FC236}">
                  <a16:creationId xmlns:a16="http://schemas.microsoft.com/office/drawing/2014/main" id="{D0BA2C26-E040-C779-8639-1EE2A5B29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112"/>
              <a:ext cx="1318" cy="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Text Box 11">
            <a:extLst>
              <a:ext uri="{FF2B5EF4-FFF2-40B4-BE49-F238E27FC236}">
                <a16:creationId xmlns:a16="http://schemas.microsoft.com/office/drawing/2014/main" id="{DA494AF7-E5E0-6628-67E5-D8D9D6A9E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303213"/>
            <a:ext cx="93726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The line (where a mirror may be placed) is called the </a:t>
            </a:r>
            <a:r>
              <a:rPr lang="en-US" altLang="en-US" b="1">
                <a:solidFill>
                  <a:schemeClr val="bg1"/>
                </a:solidFill>
                <a:latin typeface="Calibri" panose="020F0502020204030204" pitchFamily="34" charset="0"/>
              </a:rPr>
              <a:t>line of reflection</a:t>
            </a:r>
            <a:r>
              <a:rPr lang="en-US" altLang="en-US">
                <a:latin typeface="Calibri" panose="020F0502020204030204" pitchFamily="34" charset="0"/>
              </a:rPr>
              <a:t>.  The distance from a point to the line of reflection is the same as the distance from the point's image to the line of reflection.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A reflection can be thought of as a "flipping" of an object over the line of reflection.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ntinuum Medium" pitchFamily="2" charset="0"/>
            </a:endParaRPr>
          </a:p>
        </p:txBody>
      </p:sp>
      <p:sp>
        <p:nvSpPr>
          <p:cNvPr id="15367" name="Text Box 13">
            <a:extLst>
              <a:ext uri="{FF2B5EF4-FFF2-40B4-BE49-F238E27FC236}">
                <a16:creationId xmlns:a16="http://schemas.microsoft.com/office/drawing/2014/main" id="{47F6ABFB-64C2-FE86-0558-8A83AC710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435600"/>
            <a:ext cx="7010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If you folded the two shapes together</a:t>
            </a: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  <a:latin typeface="Calibri" panose="020F0502020204030204" pitchFamily="34" charset="0"/>
              </a:rPr>
              <a:t>line of reflection </a:t>
            </a:r>
            <a:r>
              <a:rPr lang="en-US" altLang="en-US" sz="2800" b="1">
                <a:latin typeface="Calibri" panose="020F0502020204030204" pitchFamily="34" charset="0"/>
              </a:rPr>
              <a:t>the two shapes would overlap exactly!</a:t>
            </a:r>
            <a:r>
              <a:rPr lang="en-US" altLang="en-US" sz="2800" b="1">
                <a:solidFill>
                  <a:srgbClr val="FF9900"/>
                </a:solidFill>
                <a:latin typeface="Calibri" panose="020F0502020204030204" pitchFamily="34" charset="0"/>
              </a:rPr>
              <a:t> </a:t>
            </a: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27A790-99F6-B53B-F0C0-805625A87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788988"/>
            <a:ext cx="2987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9900"/>
                </a:solidFill>
                <a:latin typeface="Calibri" panose="020F0502020204030204" pitchFamily="34" charset="0"/>
              </a:rPr>
              <a:t>line of reflection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1FC0DD-DAC3-98A8-9287-0241E82A2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562600"/>
            <a:ext cx="117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ntinuum Medium" pitchFamily="2" charset="0"/>
              </a:rPr>
              <a:t> </a:t>
            </a:r>
            <a:r>
              <a:rPr lang="en-US" altLang="en-US" sz="2400" b="1">
                <a:solidFill>
                  <a:srgbClr val="FF9900"/>
                </a:solidFill>
                <a:latin typeface="Arial" panose="020B0604020202020204" pitchFamily="34" charset="0"/>
              </a:rPr>
              <a:t>line of</a:t>
            </a:r>
            <a:endParaRPr lang="en-US" alt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03F79B-DA8E-CA80-20B6-F98B9F468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388" y="5943600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9900"/>
                </a:solidFill>
                <a:latin typeface="Arial" panose="020B0604020202020204" pitchFamily="34" charset="0"/>
              </a:rPr>
              <a:t>reflection </a:t>
            </a:r>
            <a:endParaRPr lang="en-US" altLang="en-US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04F6521-305C-103F-793F-132388FF2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00FF"/>
                </a:solidFill>
                <a:latin typeface="Arial" panose="020B0604020202020204" pitchFamily="34" charset="0"/>
              </a:rPr>
              <a:t>What happens to points in a Reflection?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4F0C0B49-F981-AFEA-57DF-A402B67B4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267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60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Name the points of the original triangle.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2600" dirty="0">
              <a:solidFill>
                <a:srgbClr val="FF3300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Name the points of the reflected triangle.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2600" dirty="0">
              <a:solidFill>
                <a:srgbClr val="FF3300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What is the line of reflection?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2600" dirty="0">
              <a:solidFill>
                <a:srgbClr val="FF3300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How did the points change from the original to the reflection?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5521EC02-DB3B-2739-2D70-37E497DD2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6464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BF373-2E48-21F2-E2D8-357536FE6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098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33FF"/>
                </a:solidFill>
              </a:rPr>
              <a:t>A (2,-3)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D068A-154B-786B-4B36-B7D9FFA54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09800"/>
            <a:ext cx="115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33FF"/>
                </a:solidFill>
              </a:rPr>
              <a:t>B (5,-4)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87B38-FAB6-9127-C8E2-6BE1DF97D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209800"/>
            <a:ext cx="115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33FF"/>
                </a:solidFill>
              </a:rPr>
              <a:t>C (2,-4)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274DA-451D-4D8C-0D22-2294B0DEB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766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33FF"/>
                </a:solidFill>
              </a:rPr>
              <a:t>A’ (2,3)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34E9B0-5278-2B93-A4E7-ADD73B527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276600"/>
            <a:ext cx="113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33FF"/>
                </a:solidFill>
              </a:rPr>
              <a:t>B’ (5,4)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0F0FF1-1730-519C-2A89-19DF77845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76600"/>
            <a:ext cx="113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33FF"/>
                </a:solidFill>
              </a:rPr>
              <a:t>C’ (2,4)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9739A-2628-BD5C-8D27-E7372FFF9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4196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33FF"/>
                </a:solidFill>
              </a:rPr>
              <a:t>x-axis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5D8CBE-A6EA-AD2A-C8F0-83CE886FD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9436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33FF"/>
                </a:solidFill>
              </a:rPr>
              <a:t>The sign of y switches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6280B5C-8A66-CAE8-1B4C-20B79E104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71450"/>
            <a:ext cx="7543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A</a:t>
            </a:r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Calibri" panose="020F0502020204030204" pitchFamily="34" charset="0"/>
              </a:rPr>
              <a:t>dilation</a:t>
            </a:r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is a transformation that produces an image that is the </a:t>
            </a:r>
            <a:r>
              <a:rPr lang="en-US" altLang="en-US" b="1">
                <a:solidFill>
                  <a:srgbClr val="FFFFFF"/>
                </a:solidFill>
                <a:latin typeface="Calibri" panose="020F0502020204030204" pitchFamily="34" charset="0"/>
              </a:rPr>
              <a:t>same shape</a:t>
            </a:r>
            <a:r>
              <a:rPr lang="en-US" altLang="en-US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as the original, but is a </a:t>
            </a:r>
            <a:r>
              <a:rPr lang="en-US" altLang="en-US" b="1">
                <a:solidFill>
                  <a:srgbClr val="FFFFFF"/>
                </a:solidFill>
                <a:latin typeface="Calibri" panose="020F0502020204030204" pitchFamily="34" charset="0"/>
              </a:rPr>
              <a:t>different size.</a:t>
            </a:r>
            <a:r>
              <a:rPr lang="en-US" altLang="en-US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A dilation used to create an image </a:t>
            </a:r>
            <a:r>
              <a:rPr lang="en-US" altLang="en-US" b="1">
                <a:solidFill>
                  <a:srgbClr val="FFFFFF"/>
                </a:solidFill>
                <a:latin typeface="Calibri" panose="020F0502020204030204" pitchFamily="34" charset="0"/>
              </a:rPr>
              <a:t>larger</a:t>
            </a:r>
            <a:r>
              <a:rPr lang="en-US" altLang="en-US">
                <a:latin typeface="Calibri" panose="020F0502020204030204" pitchFamily="34" charset="0"/>
              </a:rPr>
              <a:t> than the original is called an </a:t>
            </a:r>
            <a:r>
              <a:rPr lang="en-US" altLang="en-US" b="1">
                <a:solidFill>
                  <a:srgbClr val="FFFFFF"/>
                </a:solidFill>
                <a:latin typeface="Calibri" panose="020F0502020204030204" pitchFamily="34" charset="0"/>
              </a:rPr>
              <a:t>enlargement</a:t>
            </a:r>
            <a:r>
              <a:rPr lang="en-US" altLang="en-US">
                <a:latin typeface="Calibri" panose="020F0502020204030204" pitchFamily="34" charset="0"/>
              </a:rPr>
              <a:t>.  A dilation used to create an image</a:t>
            </a: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Calibri" panose="020F0502020204030204" pitchFamily="34" charset="0"/>
              </a:rPr>
              <a:t>smaller</a:t>
            </a:r>
            <a:r>
              <a:rPr lang="en-US" altLang="en-US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>
                <a:latin typeface="Calibri" panose="020F0502020204030204" pitchFamily="34" charset="0"/>
              </a:rPr>
              <a:t>than the original is called a </a:t>
            </a:r>
            <a:r>
              <a:rPr lang="en-US" altLang="en-US" b="1">
                <a:solidFill>
                  <a:srgbClr val="FFFFFF"/>
                </a:solidFill>
                <a:latin typeface="Calibri" panose="020F0502020204030204" pitchFamily="34" charset="0"/>
              </a:rPr>
              <a:t>reduction</a:t>
            </a:r>
            <a:r>
              <a:rPr lang="en-US" altLang="en-US">
                <a:latin typeface="Calibri" panose="020F0502020204030204" pitchFamily="34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ntinuum 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E61838-50FA-3774-B743-AD4C6C0AE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171450"/>
            <a:ext cx="1489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33FF"/>
                </a:solidFill>
                <a:latin typeface="Calibri" panose="020F0502020204030204" pitchFamily="34" charset="0"/>
              </a:rPr>
              <a:t>dilation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DC81EF-E459-BF25-D853-B1246FA4C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641350"/>
            <a:ext cx="2287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same shape</a:t>
            </a:r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98DDD9-9340-CBB9-2A41-8843C216C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1052513"/>
            <a:ext cx="259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different size.</a:t>
            </a:r>
            <a:r>
              <a:rPr lang="en-US" altLang="en-US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82634-F98B-FCD9-0261-F7CBFC4C0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2278063"/>
            <a:ext cx="1169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larger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78F2C-B99E-4738-F86F-55994A038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2862263"/>
            <a:ext cx="2349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enlargement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5390B0-0E89-3EEF-6A7F-720783C07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303588"/>
            <a:ext cx="1531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smaller</a:t>
            </a:r>
            <a:r>
              <a:rPr lang="en-US" altLang="en-US">
                <a:latin typeface="Calibri" panose="020F0502020204030204" pitchFamily="34" charset="0"/>
              </a:rPr>
              <a:t> 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9DC033-103C-1B44-182F-E9A68E856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3898900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reduction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pic>
        <p:nvPicPr>
          <p:cNvPr id="17418" name="Picture 8">
            <a:extLst>
              <a:ext uri="{FF2B5EF4-FFF2-40B4-BE49-F238E27FC236}">
                <a16:creationId xmlns:a16="http://schemas.microsoft.com/office/drawing/2014/main" id="{8C7FAC6C-5017-7D4B-CF03-9B083E5FF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3733800"/>
            <a:ext cx="6159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1B31560-B551-9F85-FBAA-73B19232E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424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131E312-D874-7DEA-9272-92CCEFFAA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2424113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6" name="Rectangle 12">
            <a:extLst>
              <a:ext uri="{FF2B5EF4-FFF2-40B4-BE49-F238E27FC236}">
                <a16:creationId xmlns:a16="http://schemas.microsoft.com/office/drawing/2014/main" id="{BADC5D52-FF5E-BC3F-16D5-DB0ABD0EA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81400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7" name="Rectangle 13">
            <a:extLst>
              <a:ext uri="{FF2B5EF4-FFF2-40B4-BE49-F238E27FC236}">
                <a16:creationId xmlns:a16="http://schemas.microsoft.com/office/drawing/2014/main" id="{F4805424-0157-181C-2A8C-26ABB2861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0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25" name="Rectangle 14">
            <a:extLst>
              <a:ext uri="{FF2B5EF4-FFF2-40B4-BE49-F238E27FC236}">
                <a16:creationId xmlns:a16="http://schemas.microsoft.com/office/drawing/2014/main" id="{B792A6EE-FABB-FE7A-7DA2-FFCE2560A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685800"/>
            <a:ext cx="67437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9933FF"/>
                </a:solidFill>
                <a:latin typeface="Continuum Medium" pitchFamily="2" charset="0"/>
                <a:cs typeface="Times New Roman" panose="02020603050405020304" pitchFamily="18" charset="0"/>
              </a:rPr>
              <a:t>Dilations always involve a change in size.</a:t>
            </a:r>
            <a:r>
              <a:rPr lang="en-US" altLang="en-US" sz="2000">
                <a:solidFill>
                  <a:srgbClr val="9933FF"/>
                </a:solidFill>
                <a:cs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9933FF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</a:t>
            </a:r>
            <a:r>
              <a:rPr lang="en-US" altLang="en-US" sz="6000">
                <a:cs typeface="Times New Roman" panose="02020603050405020304" pitchFamily="18" charset="0"/>
              </a:rPr>
              <a:t> </a:t>
            </a:r>
            <a:r>
              <a:rPr lang="en-US" altLang="en-US" sz="2400">
                <a:cs typeface="Times New Roman" panose="02020603050405020304" pitchFamily="18" charset="0"/>
              </a:rPr>
              <a:t>                                            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cs typeface="Times New Roman" panose="02020603050405020304" pitchFamily="18" charset="0"/>
            </a:endParaRPr>
          </a:p>
        </p:txBody>
      </p:sp>
      <p:pic>
        <p:nvPicPr>
          <p:cNvPr id="18439" name="Picture 15" descr="AniDil">
            <a:extLst>
              <a:ext uri="{FF2B5EF4-FFF2-40B4-BE49-F238E27FC236}">
                <a16:creationId xmlns:a16="http://schemas.microsoft.com/office/drawing/2014/main" id="{09FDBDAA-3262-A976-92AC-6197CB1E5F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5544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6" descr="Graph1">
            <a:extLst>
              <a:ext uri="{FF2B5EF4-FFF2-40B4-BE49-F238E27FC236}">
                <a16:creationId xmlns:a16="http://schemas.microsoft.com/office/drawing/2014/main" id="{B21C7AC3-C272-3CB5-4F4B-E4A29A34A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38639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7">
            <a:extLst>
              <a:ext uri="{FF2B5EF4-FFF2-40B4-BE49-F238E27FC236}">
                <a16:creationId xmlns:a16="http://schemas.microsoft.com/office/drawing/2014/main" id="{3D93A0C6-56A5-1CDF-A863-C534CC034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743200"/>
            <a:ext cx="2362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3399"/>
                </a:solidFill>
                <a:latin typeface="Continuum Medium" pitchFamily="2" charset="0"/>
                <a:cs typeface="Times New Roman" panose="02020603050405020304" pitchFamily="18" charset="0"/>
              </a:rPr>
              <a:t>Notice how EVERY coordinate of the original triangle has been multiplied by the scale factor (x2).</a:t>
            </a:r>
            <a:r>
              <a:rPr lang="en-US" altLang="en-US">
                <a:latin typeface="Continuum Medium" pitchFamily="2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ntinuum Medium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8">
            <a:extLst>
              <a:ext uri="{FF2B5EF4-FFF2-40B4-BE49-F238E27FC236}">
                <a16:creationId xmlns:a16="http://schemas.microsoft.com/office/drawing/2014/main" id="{A2675A91-16D9-B852-258F-256A3A1D6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4488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8080"/>
                </a:solidFill>
                <a:latin typeface="Continuum Medium" pitchFamily="2" charset="0"/>
              </a:rPr>
              <a:t>REVIEW:  Answer each question………………………..</a:t>
            </a:r>
          </a:p>
        </p:txBody>
      </p:sp>
      <p:pic>
        <p:nvPicPr>
          <p:cNvPr id="19459" name="Picture 19" descr="Tpic3">
            <a:extLst>
              <a:ext uri="{FF2B5EF4-FFF2-40B4-BE49-F238E27FC236}">
                <a16:creationId xmlns:a16="http://schemas.microsoft.com/office/drawing/2014/main" id="{3080A270-27A6-4F3A-F752-E9BC265C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4125913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0">
            <a:extLst>
              <a:ext uri="{FF2B5EF4-FFF2-40B4-BE49-F238E27FC236}">
                <a16:creationId xmlns:a16="http://schemas.microsoft.com/office/drawing/2014/main" id="{B8418527-2590-3322-05BB-28C905FFE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571625"/>
            <a:ext cx="23622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  <a:latin typeface="Calibri" panose="020F0502020204030204" pitchFamily="34" charset="0"/>
              </a:rPr>
              <a:t>Does this picture show a translation, rotation, dilation, or reflection?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3300"/>
              </a:solidFill>
              <a:latin typeface="Continuum Medium" pitchFamily="2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  <a:latin typeface="Calibri" panose="020F0502020204030204" pitchFamily="34" charset="0"/>
              </a:rPr>
              <a:t>How do you know?</a:t>
            </a: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id="{4424F3D7-BC43-2C99-5BEC-408528184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438650"/>
            <a:ext cx="167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8000"/>
                </a:solidFill>
                <a:latin typeface="Calibri" panose="020F0502020204030204" pitchFamily="34" charset="0"/>
              </a:rPr>
              <a:t>Rotation</a:t>
            </a: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4304164E-FF1E-E230-5F7C-B2DB9CB2F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63" y="6273800"/>
            <a:ext cx="653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8000"/>
                </a:solidFill>
                <a:latin typeface="Calibri" panose="020F0502020204030204" pitchFamily="34" charset="0"/>
              </a:rPr>
              <a:t>Because the image is turned.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 autoUpdateAnimBg="0"/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2520B1-9C79-8D33-F847-FEB7CAE621BE}"/>
              </a:ext>
            </a:extLst>
          </p:cNvPr>
          <p:cNvSpPr txBox="1"/>
          <p:nvPr/>
        </p:nvSpPr>
        <p:spPr>
          <a:xfrm>
            <a:off x="914400" y="914400"/>
            <a:ext cx="7315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LEARNING INTENTIONS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1.) I can complete, recognize, and plot a translation.</a:t>
            </a:r>
          </a:p>
          <a:p>
            <a:endParaRPr lang="en-US" dirty="0"/>
          </a:p>
          <a:p>
            <a:r>
              <a:rPr lang="en-US" dirty="0"/>
              <a:t>2.) I can complete, recognize, and plot a rotation around a </a:t>
            </a:r>
            <a:r>
              <a:rPr lang="en-US" dirty="0" err="1"/>
              <a:t>centre</a:t>
            </a:r>
            <a:r>
              <a:rPr lang="en-US" dirty="0"/>
              <a:t> of axis.</a:t>
            </a:r>
          </a:p>
          <a:p>
            <a:endParaRPr lang="en-US" dirty="0"/>
          </a:p>
          <a:p>
            <a:r>
              <a:rPr lang="en-US" dirty="0"/>
              <a:t>3.) I can complete, recognize, and plot a reflection over a line of reflection.</a:t>
            </a:r>
          </a:p>
          <a:p>
            <a:pPr lvl="3" eaLnBrk="1" hangingPunct="1"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13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1777F60B-315F-8E9F-73B8-70EA7581C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057400"/>
            <a:ext cx="2819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Continuum Medium" pitchFamily="2" charset="0"/>
              </a:rPr>
              <a:t>Does this picture show a translation, rotation, dilation, or reflection? </a:t>
            </a:r>
            <a:br>
              <a:rPr lang="en-US" altLang="en-US" sz="2400">
                <a:solidFill>
                  <a:srgbClr val="FF3300"/>
                </a:solidFill>
                <a:latin typeface="Continuum Medium" pitchFamily="2" charset="0"/>
              </a:rPr>
            </a:br>
            <a:endParaRPr lang="en-US" altLang="en-US" sz="2400">
              <a:solidFill>
                <a:srgbClr val="FF3300"/>
              </a:solidFill>
              <a:latin typeface="Continuum Medium" pitchFamily="2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Continuum Medium" pitchFamily="2" charset="0"/>
              </a:rPr>
              <a:t>How do you know?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483" name="Picture 3" descr="Graph6">
            <a:extLst>
              <a:ext uri="{FF2B5EF4-FFF2-40B4-BE49-F238E27FC236}">
                <a16:creationId xmlns:a16="http://schemas.microsoft.com/office/drawing/2014/main" id="{3CB55BED-20F5-10E1-1C2F-97DEE3022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3851275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5A3F4205-9997-D89D-3FAC-8E2CE0CEB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581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9933FF"/>
                </a:solidFill>
                <a:latin typeface="Continuum Medium" pitchFamily="2" charset="0"/>
              </a:rPr>
              <a:t>Dilation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302D2E9-67B4-F139-F4FF-06B175CF5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572000"/>
            <a:ext cx="259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9933FF"/>
                </a:solidFill>
                <a:latin typeface="Continuum Medium" pitchFamily="2" charset="0"/>
              </a:rPr>
              <a:t>Because the post- image got bigger.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reen">
            <a:extLst>
              <a:ext uri="{FF2B5EF4-FFF2-40B4-BE49-F238E27FC236}">
                <a16:creationId xmlns:a16="http://schemas.microsoft.com/office/drawing/2014/main" id="{C3CEB53B-353A-0999-7BB1-D11C33F19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875088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1D887397-0039-0A0D-BB17-A2A7A4758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81200"/>
            <a:ext cx="4419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Continuum Medium" pitchFamily="2" charset="0"/>
              </a:rPr>
              <a:t>Does this picture show a translation, rotation, dilation, or reflection?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3300"/>
              </a:solidFill>
              <a:latin typeface="Continuum Medium" pitchFamily="2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Continuum Medium" pitchFamily="2" charset="0"/>
              </a:rPr>
              <a:t>How do you know?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8C824C64-5101-20F8-2CE9-C85169C67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00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9900"/>
                </a:solidFill>
                <a:latin typeface="Continuum Medium" pitchFamily="2" charset="0"/>
              </a:rPr>
              <a:t>(Line) Reflection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34A84E6-0440-33BE-34A8-1B569A0FD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95800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9900"/>
                </a:solidFill>
                <a:latin typeface="Continuum Medium" pitchFamily="2" charset="0"/>
              </a:rPr>
              <a:t>Because the image flipped over.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3F139F03-ED20-49E7-2EDA-586A0E009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38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ntinuum Medium" pitchFamily="2" charset="0"/>
              </a:rPr>
              <a:t>Which of the following lettered figures are translations of the</a:t>
            </a:r>
            <a:br>
              <a:rPr lang="en-US" altLang="en-US" sz="2400">
                <a:latin typeface="Continuum Medium" pitchFamily="2" charset="0"/>
              </a:rPr>
            </a:br>
            <a:r>
              <a:rPr lang="en-US" altLang="en-US" sz="2400">
                <a:latin typeface="Continuum Medium" pitchFamily="2" charset="0"/>
              </a:rPr>
              <a:t>shape of </a:t>
            </a:r>
            <a:r>
              <a:rPr lang="en-US" altLang="en-US" sz="2400">
                <a:latin typeface="Arial" panose="020B0604020202020204" pitchFamily="34" charset="0"/>
              </a:rPr>
              <a:t>the </a:t>
            </a:r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purple arrow</a:t>
            </a:r>
            <a:r>
              <a:rPr lang="en-US" altLang="en-US" sz="2400">
                <a:latin typeface="Arial" panose="020B0604020202020204" pitchFamily="34" charset="0"/>
              </a:rPr>
              <a:t>?  </a:t>
            </a:r>
            <a:r>
              <a:rPr lang="en-US" altLang="en-US" sz="2400" b="1">
                <a:latin typeface="Arial" panose="020B0604020202020204" pitchFamily="34" charset="0"/>
              </a:rPr>
              <a:t>Name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ALL</a:t>
            </a:r>
            <a:r>
              <a:rPr lang="en-US" altLang="en-US" sz="2400" b="1">
                <a:latin typeface="Arial" panose="020B0604020202020204" pitchFamily="34" charset="0"/>
              </a:rPr>
              <a:t> that apply.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Arial" panose="020B0604020202020204" pitchFamily="34" charset="0"/>
              </a:rPr>
              <a:t>Explain your thinking.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22531" name="Picture 3" descr="arrows">
            <a:extLst>
              <a:ext uri="{FF2B5EF4-FFF2-40B4-BE49-F238E27FC236}">
                <a16:creationId xmlns:a16="http://schemas.microsoft.com/office/drawing/2014/main" id="{69A28368-6CDC-D2C4-1A47-488E577F0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4800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A337C60F-0A78-34AB-6A54-20A77E6B7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63880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Continuum Medium" pitchFamily="2" charset="0"/>
              </a:rPr>
              <a:t>Letters  a, c, and e are translations of the purple arrow.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DC57D0-EF6B-98DC-CBA8-7F1DDA2E7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985838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80"/>
                </a:solidFill>
                <a:latin typeface="Arial" panose="020B0604020202020204" pitchFamily="34" charset="0"/>
              </a:rPr>
              <a:t>purple arrow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EDB13112-F0CE-E1BA-CE9E-9A4B14A39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57200"/>
            <a:ext cx="579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ontinuum Medium" pitchFamily="2" charset="0"/>
              </a:rPr>
              <a:t>Has each picture been rotated in a </a:t>
            </a:r>
            <a:r>
              <a:rPr lang="en-US" altLang="en-US" sz="2400">
                <a:solidFill>
                  <a:srgbClr val="3333FF"/>
                </a:solidFill>
                <a:latin typeface="Continuum Medium" pitchFamily="2" charset="0"/>
              </a:rPr>
              <a:t>clockwise</a:t>
            </a:r>
            <a:r>
              <a:rPr lang="en-US" altLang="en-US" sz="2400">
                <a:solidFill>
                  <a:srgbClr val="008000"/>
                </a:solidFill>
                <a:latin typeface="Continuum Medium" pitchFamily="2" charset="0"/>
              </a:rPr>
              <a:t> or </a:t>
            </a:r>
            <a:r>
              <a:rPr lang="en-US" altLang="en-US" sz="2400">
                <a:solidFill>
                  <a:srgbClr val="3333FF"/>
                </a:solidFill>
                <a:latin typeface="Continuum Medium" pitchFamily="2" charset="0"/>
              </a:rPr>
              <a:t>counter-clockwise </a:t>
            </a:r>
            <a:r>
              <a:rPr lang="en-US" altLang="en-US" sz="2400">
                <a:solidFill>
                  <a:srgbClr val="008000"/>
                </a:solidFill>
                <a:latin typeface="Continuum Medium" pitchFamily="2" charset="0"/>
              </a:rPr>
              <a:t>direction?</a:t>
            </a: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6BE58408-A02D-27A8-DD03-CAC405B52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326548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147249C5-316E-2DEF-694C-17863B34D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53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4E54D411-3B32-3FEB-FDCC-BAE8B2864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9530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Continuum Medium" pitchFamily="2" charset="0"/>
              </a:rPr>
              <a:t>Clockwise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D99543C4-AFF4-1390-1FA3-3A32AF788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9530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Continuum Medium" pitchFamily="2" charset="0"/>
              </a:rPr>
              <a:t>Counter-Clockwise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0CD8C1C0-0B3E-CAA3-0D42-C5043EACE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25717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C426FCB7-C1C0-A839-4E0F-66E231D81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0" name="Text Box 8">
            <a:extLst>
              <a:ext uri="{FF2B5EF4-FFF2-40B4-BE49-F238E27FC236}">
                <a16:creationId xmlns:a16="http://schemas.microsoft.com/office/drawing/2014/main" id="{A114A2C0-C0BE-BCF2-89C7-59BF324D6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838200"/>
            <a:ext cx="739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33FF"/>
                </a:solidFill>
                <a:latin typeface="Continuum Medium" pitchFamily="2" charset="0"/>
                <a:cs typeface="Arial" panose="020B0604020202020204" pitchFamily="34" charset="0"/>
              </a:rPr>
              <a:t>Basically, a </a:t>
            </a:r>
            <a:r>
              <a:rPr lang="en-US" altLang="en-US" sz="2400" b="1">
                <a:solidFill>
                  <a:srgbClr val="FFFFFF"/>
                </a:solidFill>
                <a:latin typeface="Continuum Medium" pitchFamily="2" charset="0"/>
                <a:cs typeface="Arial" panose="020B0604020202020204" pitchFamily="34" charset="0"/>
              </a:rPr>
              <a:t>tessellation</a:t>
            </a:r>
            <a:r>
              <a:rPr lang="en-US" altLang="en-US" sz="2400" b="1">
                <a:solidFill>
                  <a:srgbClr val="9933FF"/>
                </a:solidFill>
                <a:latin typeface="Continuum Medium" pitchFamily="2" charset="0"/>
                <a:cs typeface="Arial" panose="020B0604020202020204" pitchFamily="34" charset="0"/>
              </a:rPr>
              <a:t> is a way to tile a floor (that goes on forever) with shapes so that there is no overlapping and no gaps. 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24581" name="Rectangle 9">
            <a:extLst>
              <a:ext uri="{FF2B5EF4-FFF2-40B4-BE49-F238E27FC236}">
                <a16:creationId xmlns:a16="http://schemas.microsoft.com/office/drawing/2014/main" id="{168AB420-3E79-ABFF-A429-F5CEABBE7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2" name="Rectangle 10">
            <a:extLst>
              <a:ext uri="{FF2B5EF4-FFF2-40B4-BE49-F238E27FC236}">
                <a16:creationId xmlns:a16="http://schemas.microsoft.com/office/drawing/2014/main" id="{04942A1C-E692-08DA-C332-C64998FCF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488"/>
            <a:ext cx="7178675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4583" name="Picture 12" descr="tesstri">
            <a:extLst>
              <a:ext uri="{FF2B5EF4-FFF2-40B4-BE49-F238E27FC236}">
                <a16:creationId xmlns:a16="http://schemas.microsoft.com/office/drawing/2014/main" id="{25CE11F9-5064-ECDD-24B7-644BB462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8200"/>
            <a:ext cx="3673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14">
            <a:extLst>
              <a:ext uri="{FF2B5EF4-FFF2-40B4-BE49-F238E27FC236}">
                <a16:creationId xmlns:a16="http://schemas.microsoft.com/office/drawing/2014/main" id="{86568823-9AA0-5EA4-03CA-3FEE0EF7C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5" name="Rectangle 15">
            <a:extLst>
              <a:ext uri="{FF2B5EF4-FFF2-40B4-BE49-F238E27FC236}">
                <a16:creationId xmlns:a16="http://schemas.microsoft.com/office/drawing/2014/main" id="{9441EB79-0674-2DD7-125A-0A089B54C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488"/>
            <a:ext cx="7178675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4586" name="Picture 17" descr="squar2">
            <a:extLst>
              <a:ext uri="{FF2B5EF4-FFF2-40B4-BE49-F238E27FC236}">
                <a16:creationId xmlns:a16="http://schemas.microsoft.com/office/drawing/2014/main" id="{D349EFCD-1EFB-E3ED-322F-05A29FB10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3051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Rectangle 19">
            <a:extLst>
              <a:ext uri="{FF2B5EF4-FFF2-40B4-BE49-F238E27FC236}">
                <a16:creationId xmlns:a16="http://schemas.microsoft.com/office/drawing/2014/main" id="{EA339BF4-CE51-A3D6-9F68-45BDCE866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8" name="Rectangle 20">
            <a:extLst>
              <a:ext uri="{FF2B5EF4-FFF2-40B4-BE49-F238E27FC236}">
                <a16:creationId xmlns:a16="http://schemas.microsoft.com/office/drawing/2014/main" id="{B374C686-3981-2E4B-9503-667FF64B7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488"/>
            <a:ext cx="7178675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4589" name="Picture 22" descr="hex">
            <a:extLst>
              <a:ext uri="{FF2B5EF4-FFF2-40B4-BE49-F238E27FC236}">
                <a16:creationId xmlns:a16="http://schemas.microsoft.com/office/drawing/2014/main" id="{0D28F225-8B03-4AC2-67FD-CD5B938B3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2651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26CC83-8E85-5AE6-6D7D-6A9155C92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838200"/>
            <a:ext cx="1878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Continuum Medium" pitchFamily="2" charset="0"/>
                <a:cs typeface="Arial" panose="020B0604020202020204" pitchFamily="34" charset="0"/>
              </a:rPr>
              <a:t>tessellation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6B339578-7AF5-F547-6DE1-934EB6B5D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78486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9900"/>
                </a:solidFill>
                <a:latin typeface="Continuum Medium" pitchFamily="2" charset="0"/>
                <a:cs typeface="Arial" panose="020B0604020202020204" pitchFamily="34" charset="0"/>
              </a:rPr>
              <a:t>Dutch graphic artist M. C. Escher (1898-1972) is known for his creative use of tessellations in his work.  What transformations can you see in this picture?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9900"/>
              </a:solidFill>
              <a:latin typeface="Continuum Medium" pitchFamily="2" charset="0"/>
              <a:cs typeface="Arial" panose="020B0604020202020204" pitchFamily="34" charset="0"/>
            </a:endParaRPr>
          </a:p>
        </p:txBody>
      </p:sp>
      <p:pic>
        <p:nvPicPr>
          <p:cNvPr id="25603" name="Picture 3" descr="baf%20No1">
            <a:extLst>
              <a:ext uri="{FF2B5EF4-FFF2-40B4-BE49-F238E27FC236}">
                <a16:creationId xmlns:a16="http://schemas.microsoft.com/office/drawing/2014/main" id="{E5212234-58AE-CB1F-CD90-FB3ED6C8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715000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>
            <a:extLst>
              <a:ext uri="{FF2B5EF4-FFF2-40B4-BE49-F238E27FC236}">
                <a16:creationId xmlns:a16="http://schemas.microsoft.com/office/drawing/2014/main" id="{1FAA7A7F-48A3-C3CD-DCE1-F53F03FFF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8674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8080"/>
                </a:solidFill>
                <a:latin typeface="Continuum Medium" pitchFamily="2" charset="0"/>
              </a:rPr>
              <a:t>The birds and fish have been translated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B237AB64-3162-B8DF-CA80-22F651BC8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3" y="554038"/>
            <a:ext cx="8688387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6627" name="Picture 1027" descr="bird%201%20No">
            <a:extLst>
              <a:ext uri="{FF2B5EF4-FFF2-40B4-BE49-F238E27FC236}">
                <a16:creationId xmlns:a16="http://schemas.microsoft.com/office/drawing/2014/main" id="{5C817ACE-8C03-19A2-A02D-849DB1472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54038"/>
            <a:ext cx="5715000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1028">
            <a:extLst>
              <a:ext uri="{FF2B5EF4-FFF2-40B4-BE49-F238E27FC236}">
                <a16:creationId xmlns:a16="http://schemas.microsoft.com/office/drawing/2014/main" id="{1C1EA7FF-8214-F008-BBE6-0076357A0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143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29" name="Text Box 1029">
            <a:extLst>
              <a:ext uri="{FF2B5EF4-FFF2-40B4-BE49-F238E27FC236}">
                <a16:creationId xmlns:a16="http://schemas.microsoft.com/office/drawing/2014/main" id="{129ABF2E-C667-D358-31DD-7991B59DD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990600"/>
            <a:ext cx="2438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ntinuum Medium" pitchFamily="2" charset="0"/>
              </a:rPr>
              <a:t>What transformations can you see in this Escher print?</a:t>
            </a:r>
          </a:p>
        </p:txBody>
      </p:sp>
      <p:sp>
        <p:nvSpPr>
          <p:cNvPr id="25606" name="Text Box 1030">
            <a:extLst>
              <a:ext uri="{FF2B5EF4-FFF2-40B4-BE49-F238E27FC236}">
                <a16:creationId xmlns:a16="http://schemas.microsoft.com/office/drawing/2014/main" id="{004A92AD-03EE-DDF1-8685-0735C5ECF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276600"/>
            <a:ext cx="1828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9900"/>
                </a:solidFill>
                <a:latin typeface="Continuum Medium" pitchFamily="2" charset="0"/>
              </a:rPr>
              <a:t>Some birds have been translated and some have been rotated.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422EB886-5D00-DEEE-7DC7-B90D986C5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66800"/>
            <a:ext cx="647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Continuum Medium" pitchFamily="2" charset="0"/>
              </a:rPr>
              <a:t>Can you name examples in real life of each transformation?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C9169AF-3625-AA53-CD6A-91E0255CF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286000"/>
            <a:ext cx="45720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>
                <a:solidFill>
                  <a:srgbClr val="3333FF"/>
                </a:solidFill>
                <a:latin typeface="Continuum Medium" pitchFamily="2" charset="0"/>
              </a:rPr>
              <a:t>Translation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>
                <a:solidFill>
                  <a:srgbClr val="008000"/>
                </a:solidFill>
                <a:latin typeface="Continuum Medium" pitchFamily="2" charset="0"/>
              </a:rPr>
              <a:t>Rotation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>
                <a:solidFill>
                  <a:srgbClr val="FF9900"/>
                </a:solidFill>
                <a:latin typeface="Continuum Medium" pitchFamily="2" charset="0"/>
              </a:rPr>
              <a:t>Reflection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>
                <a:solidFill>
                  <a:srgbClr val="9933FF"/>
                </a:solidFill>
                <a:latin typeface="Continuum Medium" pitchFamily="2" charset="0"/>
              </a:rPr>
              <a:t>Dilation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>
            <a:extLst>
              <a:ext uri="{FF2B5EF4-FFF2-40B4-BE49-F238E27FC236}">
                <a16:creationId xmlns:a16="http://schemas.microsoft.com/office/drawing/2014/main" id="{A2040B4E-2548-12A1-4933-527E851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66800"/>
            <a:ext cx="80772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Continuum Medium" pitchFamily="2" charset="0"/>
              </a:rPr>
              <a:t>To </a:t>
            </a:r>
            <a:r>
              <a:rPr lang="en-US" altLang="en-US" u="sng" dirty="0">
                <a:solidFill>
                  <a:srgbClr val="FF3300"/>
                </a:solidFill>
                <a:latin typeface="Continuum Medium" pitchFamily="2" charset="0"/>
              </a:rPr>
              <a:t>transform</a:t>
            </a:r>
            <a:r>
              <a:rPr lang="en-US" altLang="en-US" dirty="0">
                <a:latin typeface="Continuum Medium" pitchFamily="2" charset="0"/>
              </a:rPr>
              <a:t> something is to change it.  In geometry, there are specific ways to describe how a figure is changed.  The transformations you will learn about include: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solidFill>
                  <a:srgbClr val="3333FF"/>
                </a:solidFill>
                <a:latin typeface="Continuum Medium" pitchFamily="2" charset="0"/>
              </a:rPr>
              <a:t>Translation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solidFill>
                  <a:srgbClr val="008000"/>
                </a:solidFill>
                <a:latin typeface="Continuum Medium" pitchFamily="2" charset="0"/>
              </a:rPr>
              <a:t>Rotation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solidFill>
                  <a:srgbClr val="FF9900"/>
                </a:solidFill>
                <a:latin typeface="Continuum Medium" pitchFamily="2" charset="0"/>
              </a:rPr>
              <a:t>Reflection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solidFill>
                  <a:srgbClr val="9933FF"/>
                </a:solidFill>
                <a:latin typeface="Continuum Medium" pitchFamily="2" charset="0"/>
              </a:rPr>
              <a:t>Dilation</a:t>
            </a:r>
            <a:endParaRPr lang="en-US" altLang="en-US" sz="3200" dirty="0">
              <a:solidFill>
                <a:srgbClr val="FF0066"/>
              </a:solidFill>
              <a:latin typeface="Continuum Medium" pitchFamily="2" charset="0"/>
            </a:endParaRPr>
          </a:p>
        </p:txBody>
      </p:sp>
      <p:pic>
        <p:nvPicPr>
          <p:cNvPr id="3075" name="Picture 4" descr="geom1">
            <a:extLst>
              <a:ext uri="{FF2B5EF4-FFF2-40B4-BE49-F238E27FC236}">
                <a16:creationId xmlns:a16="http://schemas.microsoft.com/office/drawing/2014/main" id="{52DDC758-8279-3686-B1C8-3D41DE9D71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AC80021-7ED3-B48C-FC4B-C8729AF60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Renaming Transformations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64E8219-9947-ABD0-73F3-AC4B5BFE6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It is common practice to name shape </a:t>
            </a:r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id="{8BDD6C81-E923-35D7-023C-BD1A839E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38600"/>
            <a:ext cx="16668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>
            <a:extLst>
              <a:ext uri="{FF2B5EF4-FFF2-40B4-BE49-F238E27FC236}">
                <a16:creationId xmlns:a16="http://schemas.microsoft.com/office/drawing/2014/main" id="{21C610F3-0169-DA62-9AE8-B9FCC1CBD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8288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It is common practice to name transformed shapes using the same letters with a</a:t>
            </a:r>
            <a:r>
              <a:rPr lang="ja-JP" altLang="en-US">
                <a:solidFill>
                  <a:srgbClr val="0000FF"/>
                </a:solidFill>
              </a:rPr>
              <a:t>“</a:t>
            </a:r>
            <a:r>
              <a:rPr lang="en-US" altLang="ja-JP">
                <a:solidFill>
                  <a:srgbClr val="0000FF"/>
                </a:solidFill>
              </a:rPr>
              <a:t>      </a:t>
            </a:r>
            <a:r>
              <a:rPr lang="ja-JP" altLang="en-US">
                <a:solidFill>
                  <a:srgbClr val="0000FF"/>
                </a:solidFill>
              </a:rPr>
              <a:t>”</a:t>
            </a:r>
            <a:r>
              <a:rPr lang="en-US" altLang="ja-JP">
                <a:solidFill>
                  <a:srgbClr val="0000FF"/>
                </a:solidFill>
              </a:rPr>
              <a:t> symbol:</a:t>
            </a:r>
            <a:endParaRPr lang="en-US" altLang="en-US">
              <a:solidFill>
                <a:srgbClr val="0000FF"/>
              </a:solidFill>
            </a:endParaRPr>
          </a:p>
        </p:txBody>
      </p:sp>
      <p:pic>
        <p:nvPicPr>
          <p:cNvPr id="4102" name="Picture 7">
            <a:extLst>
              <a:ext uri="{FF2B5EF4-FFF2-40B4-BE49-F238E27FC236}">
                <a16:creationId xmlns:a16="http://schemas.microsoft.com/office/drawing/2014/main" id="{66687248-1FAC-06BF-CC90-E55881A81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29200"/>
            <a:ext cx="16287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F8B007-C75C-74B6-8B99-243E3D955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057525"/>
            <a:ext cx="315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using capital letters: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A8EB05-75A6-8AAC-1570-6B39D860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650" y="3810000"/>
            <a:ext cx="102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prime</a:t>
            </a:r>
            <a:endParaRPr lang="en-US" altLang="en-US" sz="28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79D886DA-3AA8-CFF2-67DD-E97248452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55600"/>
            <a:ext cx="71628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36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“slides” an object a fixed distance in a given direction. The original object and its translation </a:t>
            </a:r>
            <a:r>
              <a:rPr lang="en-US" altLang="en-US" sz="3600">
                <a:latin typeface="Calibri" panose="020F0502020204030204" pitchFamily="34" charset="0"/>
                <a:cs typeface="Times New Roman" panose="02020603050405020304" pitchFamily="18" charset="0"/>
              </a:rPr>
              <a:t>have the,                                      and they      			.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Translations are </a:t>
            </a: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1FAF123C-DDE9-D3B4-DD19-4412D2D59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688" y="3403600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SLIDES</a:t>
            </a:r>
            <a:r>
              <a:rPr lang="en-US" altLang="en-US" b="1">
                <a:solidFill>
                  <a:srgbClr val="3333FF"/>
                </a:solidFill>
                <a:latin typeface="Continuum Medium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4" name="Picture 5" descr="slide">
            <a:extLst>
              <a:ext uri="{FF2B5EF4-FFF2-40B4-BE49-F238E27FC236}">
                <a16:creationId xmlns:a16="http://schemas.microsoft.com/office/drawing/2014/main" id="{148ADD67-6C70-D128-EBB5-21E18B97B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211388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translation_slide_selam">
            <a:extLst>
              <a:ext uri="{FF2B5EF4-FFF2-40B4-BE49-F238E27FC236}">
                <a16:creationId xmlns:a16="http://schemas.microsoft.com/office/drawing/2014/main" id="{61DBE2F1-92A6-9257-5BF3-73F689B38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4454525"/>
            <a:ext cx="19431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C6A098-F22F-B632-A333-59AE469B2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5600"/>
            <a:ext cx="2243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Translation</a:t>
            </a:r>
            <a:endParaRPr lang="en-US" altLang="en-US" sz="24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F909AA-056B-C350-C2C2-1F2EF4F21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663" y="2020888"/>
            <a:ext cx="4008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same shape and size</a:t>
            </a:r>
            <a:endParaRPr lang="en-US" altLang="en-US" sz="3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DBDC98-B9E8-8945-4697-93AC33CDD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88" y="2590800"/>
            <a:ext cx="5026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face in the same direction</a:t>
            </a:r>
            <a:endParaRPr lang="en-US" altLang="en-US" sz="3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9EE2B148-9ACE-C8EA-DBA1-3211F4036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19200"/>
            <a:ext cx="28956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ntinuum Medium" pitchFamily="2" charset="0"/>
                <a:cs typeface="Times New Roman" panose="02020603050405020304" pitchFamily="18" charset="0"/>
              </a:rPr>
              <a:t>Let's examine some translations related to</a:t>
            </a:r>
            <a:endParaRPr lang="en-US" altLang="en-US" sz="2400">
              <a:latin typeface="Continuum Medium" pitchFamily="2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ntinuum Medium" pitchFamily="2" charset="0"/>
                <a:cs typeface="Times New Roman" panose="02020603050405020304" pitchFamily="18" charset="0"/>
              </a:rPr>
              <a:t> 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Continuum Medium" pitchFamily="2" charset="0"/>
                <a:cs typeface="Times New Roman" panose="02020603050405020304" pitchFamily="18" charset="0"/>
              </a:rPr>
              <a:t>The example shows how each vertex moves the same distance in the same direction.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ntinuum Medium" pitchFamily="2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ntinuum Medium" pitchFamily="2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TranG1">
            <a:extLst>
              <a:ext uri="{FF2B5EF4-FFF2-40B4-BE49-F238E27FC236}">
                <a16:creationId xmlns:a16="http://schemas.microsoft.com/office/drawing/2014/main" id="{0F54E127-B871-2781-A49E-1E0CBA7FB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3829050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61729B-C1E7-1693-8F6E-ECE47EA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362200"/>
            <a:ext cx="3290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ntinuum Medium" pitchFamily="2" charset="0"/>
                <a:cs typeface="Times New Roman" panose="02020603050405020304" pitchFamily="18" charset="0"/>
              </a:rPr>
              <a:t>coordinate geometry.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5A2B682-B62E-8810-7946-CC9885571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Write the Points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D497D63-F87E-6442-C8F7-837FFE097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0000FF"/>
                </a:solidFill>
              </a:rPr>
              <a:t>What are the coordinates for </a:t>
            </a:r>
            <a:r>
              <a:rPr lang="en-US" altLang="en-US" sz="2800">
                <a:solidFill>
                  <a:srgbClr val="FF3300"/>
                </a:solidFill>
              </a:rPr>
              <a:t>A, B, C</a:t>
            </a:r>
            <a:r>
              <a:rPr lang="en-US" altLang="en-US" sz="2800">
                <a:solidFill>
                  <a:srgbClr val="0000FF"/>
                </a:solidFill>
              </a:rPr>
              <a:t>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0000FF"/>
                </a:solidFill>
              </a:rPr>
              <a:t>What are the coordinates for </a:t>
            </a:r>
            <a:r>
              <a:rPr lang="en-US" altLang="en-US" sz="2800">
                <a:solidFill>
                  <a:srgbClr val="FF3300"/>
                </a:solidFill>
              </a:rPr>
              <a:t>A</a:t>
            </a:r>
            <a:r>
              <a:rPr lang="ja-JP" altLang="en-US" sz="2800">
                <a:solidFill>
                  <a:srgbClr val="FF3300"/>
                </a:solidFill>
              </a:rPr>
              <a:t>’</a:t>
            </a:r>
            <a:r>
              <a:rPr lang="en-US" altLang="ja-JP" sz="2800">
                <a:solidFill>
                  <a:srgbClr val="0000FF"/>
                </a:solidFill>
              </a:rPr>
              <a:t>,</a:t>
            </a:r>
            <a:r>
              <a:rPr lang="en-US" altLang="ja-JP" sz="2800">
                <a:solidFill>
                  <a:srgbClr val="FF3300"/>
                </a:solidFill>
              </a:rPr>
              <a:t> B</a:t>
            </a:r>
            <a:r>
              <a:rPr lang="ja-JP" altLang="en-US" sz="2800">
                <a:solidFill>
                  <a:srgbClr val="FF3300"/>
                </a:solidFill>
              </a:rPr>
              <a:t>’</a:t>
            </a:r>
            <a:r>
              <a:rPr lang="en-US" altLang="ja-JP" sz="2800">
                <a:solidFill>
                  <a:srgbClr val="0000FF"/>
                </a:solidFill>
              </a:rPr>
              <a:t>.</a:t>
            </a:r>
            <a:r>
              <a:rPr lang="en-US" altLang="ja-JP" sz="2800">
                <a:solidFill>
                  <a:srgbClr val="FF3300"/>
                </a:solidFill>
              </a:rPr>
              <a:t> C</a:t>
            </a:r>
            <a:r>
              <a:rPr lang="ja-JP" altLang="en-US" sz="2800">
                <a:solidFill>
                  <a:srgbClr val="FF3300"/>
                </a:solidFill>
              </a:rPr>
              <a:t>’</a:t>
            </a:r>
            <a:r>
              <a:rPr lang="en-US" altLang="ja-JP" sz="2800">
                <a:solidFill>
                  <a:srgbClr val="0000FF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0000FF"/>
                </a:solidFill>
              </a:rPr>
              <a:t>How are they </a:t>
            </a:r>
            <a:r>
              <a:rPr lang="en-US" altLang="en-US" sz="2800" b="1">
                <a:solidFill>
                  <a:srgbClr val="FF3300"/>
                </a:solidFill>
              </a:rPr>
              <a:t>alike</a:t>
            </a:r>
            <a:r>
              <a:rPr lang="en-US" altLang="en-US" sz="2800">
                <a:solidFill>
                  <a:srgbClr val="0000FF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0000FF"/>
                </a:solidFill>
              </a:rPr>
              <a:t>How are they </a:t>
            </a:r>
            <a:r>
              <a:rPr lang="en-US" altLang="en-US" sz="2800" b="1">
                <a:solidFill>
                  <a:srgbClr val="FF3300"/>
                </a:solidFill>
              </a:rPr>
              <a:t>different</a:t>
            </a:r>
            <a:r>
              <a:rPr lang="en-US" altLang="en-US" sz="2800">
                <a:solidFill>
                  <a:srgbClr val="0000FF"/>
                </a:solidFill>
              </a:rPr>
              <a:t>? </a:t>
            </a:r>
          </a:p>
        </p:txBody>
      </p:sp>
      <p:pic>
        <p:nvPicPr>
          <p:cNvPr id="7172" name="Picture 4" descr="TranG1">
            <a:extLst>
              <a:ext uri="{FF2B5EF4-FFF2-40B4-BE49-F238E27FC236}">
                <a16:creationId xmlns:a16="http://schemas.microsoft.com/office/drawing/2014/main" id="{4ECA8F91-E63A-4239-9060-799EDF49E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829050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A32B6C-7C0F-CCC9-F416-BFD7B9967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819400"/>
            <a:ext cx="1439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33FF"/>
                </a:solidFill>
              </a:rPr>
              <a:t>A (-4,5)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4DE806-F347-7A4C-3AF8-23A652D7F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819400"/>
            <a:ext cx="115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33FF"/>
                </a:solidFill>
              </a:rPr>
              <a:t>B (-1,1)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08FB8-3A45-CA98-E729-00EEDD42A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819400"/>
            <a:ext cx="1262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33FF"/>
                </a:solidFill>
              </a:rPr>
              <a:t>C (-4,-1)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D4A00-1669-7E50-677F-E5D60352A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0386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33FF"/>
                </a:solidFill>
              </a:rPr>
              <a:t>A’ (2,5)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0FC33-7F80-8F39-8373-0503935DD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038600"/>
            <a:ext cx="113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33FF"/>
                </a:solidFill>
              </a:rPr>
              <a:t>B’ (5,1)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A682DE-7F01-03E3-13A5-646644C06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38600"/>
            <a:ext cx="123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33FF"/>
                </a:solidFill>
              </a:rPr>
              <a:t>C’ (2,-1)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2D1D88-587F-4767-7CF3-7BF18C5A9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876800"/>
            <a:ext cx="3338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33FF"/>
                </a:solidFill>
              </a:rPr>
              <a:t>They are similar triangles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2C4D6-C5EA-58B8-15D7-1B910527E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867400"/>
            <a:ext cx="476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33FF"/>
                </a:solidFill>
              </a:rPr>
              <a:t>Each vertex slides 6 units to the right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anG2">
            <a:extLst>
              <a:ext uri="{FF2B5EF4-FFF2-40B4-BE49-F238E27FC236}">
                <a16:creationId xmlns:a16="http://schemas.microsoft.com/office/drawing/2014/main" id="{3EC893B8-A5F2-97C3-2864-174E91A48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3886200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D49015B6-496F-1D1B-E585-9CF4553AA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905000"/>
            <a:ext cx="2743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latin typeface="Continuum Medium" pitchFamily="2" charset="0"/>
                <a:cs typeface="Times New Roman" panose="02020603050405020304" pitchFamily="18" charset="0"/>
              </a:rPr>
              <a:t>In this example, the "slide"  moves the figure</a:t>
            </a:r>
            <a:br>
              <a:rPr lang="en-US" altLang="en-US" sz="2800">
                <a:solidFill>
                  <a:srgbClr val="3333FF"/>
                </a:solidFill>
                <a:latin typeface="Continuum Medium" pitchFamily="2" charset="0"/>
                <a:cs typeface="Times New Roman" panose="02020603050405020304" pitchFamily="18" charset="0"/>
              </a:rPr>
            </a:br>
            <a:endParaRPr lang="en-US" altLang="en-US" sz="2800">
              <a:solidFill>
                <a:srgbClr val="3333FF"/>
              </a:solidFill>
              <a:latin typeface="Continuum Medium" pitchFamily="2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Continuum Medium" pitchFamily="2" charset="0"/>
                <a:cs typeface="Times New Roman" panose="02020603050405020304" pitchFamily="18" charset="0"/>
              </a:rPr>
              <a:t>and                     </a:t>
            </a:r>
            <a:r>
              <a:rPr lang="en-US" altLang="en-US" sz="2400">
                <a:solidFill>
                  <a:srgbClr val="FF9900"/>
                </a:solidFill>
                <a:latin typeface="Continuum Medium" pitchFamily="2" charset="0"/>
                <a:cs typeface="Times New Roman" panose="02020603050405020304" pitchFamily="18" charset="0"/>
              </a:rPr>
              <a:t>. </a:t>
            </a:r>
            <a:endParaRPr lang="en-US" altLang="en-US" sz="2400">
              <a:solidFill>
                <a:srgbClr val="FF99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568051-F302-C243-45C0-9121B88EF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124200"/>
            <a:ext cx="2443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9900"/>
                </a:solidFill>
                <a:latin typeface="Continuum Medium" pitchFamily="2" charset="0"/>
                <a:cs typeface="Times New Roman" panose="02020603050405020304" pitchFamily="18" charset="0"/>
              </a:rPr>
              <a:t>7 units to the left</a:t>
            </a:r>
            <a:r>
              <a:rPr lang="en-US" altLang="en-US" sz="2400">
                <a:solidFill>
                  <a:srgbClr val="3333FF"/>
                </a:solidFill>
                <a:latin typeface="Continuum Medium" pitchFamily="2" charset="0"/>
                <a:cs typeface="Times New Roman" panose="02020603050405020304" pitchFamily="18" charset="0"/>
              </a:rPr>
              <a:t> 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C45D30-D22E-2085-4F85-429970DE9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76638"/>
            <a:ext cx="1912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9900"/>
                </a:solidFill>
                <a:latin typeface="Continuum Medium" pitchFamily="2" charset="0"/>
                <a:cs typeface="Times New Roman" panose="02020603050405020304" pitchFamily="18" charset="0"/>
              </a:rPr>
              <a:t>3 units down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1FF90C-75E4-678A-3F5D-6676ED4E1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114800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9900"/>
                </a:solidFill>
                <a:latin typeface="Continuum Medium" pitchFamily="2" charset="0"/>
                <a:cs typeface="Times New Roman" panose="02020603050405020304" pitchFamily="18" charset="0"/>
              </a:rPr>
              <a:t>(or 3 units down </a:t>
            </a:r>
            <a:r>
              <a:rPr lang="en-US" altLang="en-US" sz="2400">
                <a:solidFill>
                  <a:srgbClr val="0000FF"/>
                </a:solidFill>
                <a:latin typeface="Continuum Medium" pitchFamily="2" charset="0"/>
                <a:cs typeface="Times New Roman" panose="02020603050405020304" pitchFamily="18" charset="0"/>
              </a:rPr>
              <a:t>and</a:t>
            </a:r>
            <a:r>
              <a:rPr lang="en-US" altLang="en-US" sz="2400">
                <a:solidFill>
                  <a:srgbClr val="FF9900"/>
                </a:solidFill>
                <a:latin typeface="Continuum Medium" pitchFamily="2" charset="0"/>
                <a:cs typeface="Times New Roman" panose="02020603050405020304" pitchFamily="18" charset="0"/>
              </a:rPr>
              <a:t> 7 units to the left.)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72F01E7-696B-A6FC-DADC-0582F3F15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1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Write the points</a:t>
            </a:r>
          </a:p>
        </p:txBody>
      </p:sp>
      <p:pic>
        <p:nvPicPr>
          <p:cNvPr id="9219" name="Picture 4" descr="TranG2">
            <a:extLst>
              <a:ext uri="{FF2B5EF4-FFF2-40B4-BE49-F238E27FC236}">
                <a16:creationId xmlns:a16="http://schemas.microsoft.com/office/drawing/2014/main" id="{82CEB35A-477E-BE26-A62F-7AAB3799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74850"/>
            <a:ext cx="3886200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5">
            <a:extLst>
              <a:ext uri="{FF2B5EF4-FFF2-40B4-BE49-F238E27FC236}">
                <a16:creationId xmlns:a16="http://schemas.microsoft.com/office/drawing/2014/main" id="{213CCA20-E3CF-1B52-129B-CC88321B4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00600" y="1219200"/>
            <a:ext cx="3886200" cy="5105400"/>
          </a:xfrm>
        </p:spPr>
        <p:txBody>
          <a:bodyPr/>
          <a:lstStyle/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What are the coordinates for </a:t>
            </a:r>
            <a:r>
              <a:rPr lang="en-US" altLang="en-US" sz="260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600">
                <a:latin typeface="Arial" panose="020B0604020202020204" pitchFamily="34" charset="0"/>
              </a:rPr>
              <a:t>, </a:t>
            </a:r>
            <a:r>
              <a:rPr lang="en-US" altLang="en-US" sz="2600">
                <a:solidFill>
                  <a:srgbClr val="FF330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600">
                <a:latin typeface="Arial" panose="020B0604020202020204" pitchFamily="34" charset="0"/>
              </a:rPr>
              <a:t>, </a:t>
            </a:r>
            <a:r>
              <a:rPr lang="en-US" altLang="en-US" sz="2600">
                <a:solidFill>
                  <a:srgbClr val="FF3300"/>
                </a:solidFill>
                <a:latin typeface="Arial" panose="020B0604020202020204" pitchFamily="34" charset="0"/>
              </a:rPr>
              <a:t>C, D</a:t>
            </a:r>
            <a:r>
              <a:rPr lang="en-US" altLang="en-US" sz="2600">
                <a:latin typeface="Arial" panose="020B0604020202020204" pitchFamily="34" charset="0"/>
              </a:rPr>
              <a:t>?</a:t>
            </a:r>
          </a:p>
          <a:p>
            <a:pPr eaLnBrk="1" hangingPunct="1"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What are the coordinates for </a:t>
            </a:r>
            <a:r>
              <a:rPr lang="en-US" altLang="en-US" sz="260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  <a:r>
              <a:rPr lang="ja-JP" altLang="en-US" sz="2600">
                <a:solidFill>
                  <a:srgbClr val="FF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600">
                <a:latin typeface="Arial" panose="020B0604020202020204" pitchFamily="34" charset="0"/>
              </a:rPr>
              <a:t>,</a:t>
            </a:r>
            <a:r>
              <a:rPr lang="en-US" altLang="ja-JP" sz="2600">
                <a:solidFill>
                  <a:srgbClr val="FF3300"/>
                </a:solidFill>
                <a:latin typeface="Arial" panose="020B0604020202020204" pitchFamily="34" charset="0"/>
              </a:rPr>
              <a:t> B</a:t>
            </a:r>
            <a:r>
              <a:rPr lang="ja-JP" altLang="en-US" sz="2600">
                <a:solidFill>
                  <a:srgbClr val="FF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600">
                <a:latin typeface="Arial" panose="020B0604020202020204" pitchFamily="34" charset="0"/>
              </a:rPr>
              <a:t>, </a:t>
            </a:r>
            <a:r>
              <a:rPr lang="en-US" altLang="ja-JP" sz="2600">
                <a:solidFill>
                  <a:srgbClr val="FF3300"/>
                </a:solidFill>
                <a:latin typeface="Arial" panose="020B0604020202020204" pitchFamily="34" charset="0"/>
              </a:rPr>
              <a:t>C’, D’</a:t>
            </a:r>
            <a:r>
              <a:rPr lang="en-US" altLang="ja-JP" sz="2600">
                <a:latin typeface="Arial" panose="020B0604020202020204" pitchFamily="34" charset="0"/>
              </a:rPr>
              <a:t>?</a:t>
            </a:r>
          </a:p>
          <a:p>
            <a:pPr eaLnBrk="1" hangingPunct="1"/>
            <a:endParaRPr lang="en-US" altLang="ja-JP" sz="260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How did the transformation </a:t>
            </a:r>
            <a:r>
              <a:rPr lang="en-US" altLang="en-US" sz="2600">
                <a:solidFill>
                  <a:srgbClr val="FF3300"/>
                </a:solidFill>
                <a:latin typeface="Arial" panose="020B0604020202020204" pitchFamily="34" charset="0"/>
              </a:rPr>
              <a:t>change the points</a:t>
            </a:r>
            <a:r>
              <a:rPr lang="en-US" altLang="en-US" sz="260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C06216-2498-1C53-21EF-1F3DB89FA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0574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33FF"/>
                </a:solidFill>
                <a:latin typeface="Calibri" panose="020F0502020204030204" pitchFamily="34" charset="0"/>
              </a:rPr>
              <a:t>A (2, 4)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4715D5-43CE-EB48-C97C-14B158010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825" y="2027238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33FF"/>
                </a:solidFill>
                <a:latin typeface="Calibri" panose="020F0502020204030204" pitchFamily="34" charset="0"/>
              </a:rPr>
              <a:t>B (4, 4)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3E3D49-06D5-FFC1-33F9-F6F194D74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81275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33FF"/>
                </a:solidFill>
                <a:latin typeface="Calibri" panose="020F0502020204030204" pitchFamily="34" charset="0"/>
              </a:rPr>
              <a:t>C (5, 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ADA10-F8FA-6304-9CFA-0B5E97D67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5908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33FF"/>
                </a:solidFill>
                <a:latin typeface="Calibri" panose="020F0502020204030204" pitchFamily="34" charset="0"/>
              </a:rPr>
              <a:t>D (2, 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6679F6-C974-4651-5641-A0F4F142D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8100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33FF"/>
                </a:solidFill>
                <a:latin typeface="Calibri" panose="020F0502020204030204" pitchFamily="34" charset="0"/>
              </a:rPr>
              <a:t>A’ (-5, 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F0562A-BE50-EC4A-2007-16AE77527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4176713"/>
            <a:ext cx="163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33FF"/>
                </a:solidFill>
                <a:latin typeface="Calibri" panose="020F0502020204030204" pitchFamily="34" charset="0"/>
              </a:rPr>
              <a:t>B’ (-3, 1)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A5EBF2-72B6-4B07-B778-EE3E47ED2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208463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33FF"/>
                </a:solidFill>
                <a:latin typeface="Calibri" panose="020F0502020204030204" pitchFamily="34" charset="0"/>
              </a:rPr>
              <a:t>C’ (-2, -1)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4B66F2-51C0-7ECC-356B-6EDF4341D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75" y="4192588"/>
            <a:ext cx="177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33FF"/>
                </a:solidFill>
                <a:latin typeface="Calibri" panose="020F0502020204030204" pitchFamily="34" charset="0"/>
              </a:rPr>
              <a:t>D’ (-5, -2)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7F1E27-975A-B381-DCA7-E6B1C0735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886450"/>
            <a:ext cx="4953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33FF"/>
                </a:solidFill>
                <a:latin typeface="Calibri" panose="020F0502020204030204" pitchFamily="34" charset="0"/>
              </a:rPr>
              <a:t>The figure slides 7 units to the left and 3 units down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1079</Words>
  <Application>Microsoft Macintosh PowerPoint</Application>
  <PresentationFormat>On-screen Show (4:3)</PresentationFormat>
  <Paragraphs>154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Times New Roman</vt:lpstr>
      <vt:lpstr>MS PGothic</vt:lpstr>
      <vt:lpstr>Arial</vt:lpstr>
      <vt:lpstr>Calibri</vt:lpstr>
      <vt:lpstr>Continuum Medium</vt:lpstr>
      <vt:lpstr>Comic Sans MS</vt:lpstr>
      <vt:lpstr>Default Design</vt:lpstr>
      <vt:lpstr>PowerPoint Presentation</vt:lpstr>
      <vt:lpstr>PowerPoint Presentation</vt:lpstr>
      <vt:lpstr>PowerPoint Presentation</vt:lpstr>
      <vt:lpstr>Renaming Transformations</vt:lpstr>
      <vt:lpstr>PowerPoint Presentation</vt:lpstr>
      <vt:lpstr>PowerPoint Presentation</vt:lpstr>
      <vt:lpstr>Write the Points</vt:lpstr>
      <vt:lpstr>PowerPoint Presentation</vt:lpstr>
      <vt:lpstr>Write the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happens to points in a Reflection?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Ryan Hong</cp:lastModifiedBy>
  <cp:revision>101</cp:revision>
  <dcterms:created xsi:type="dcterms:W3CDTF">2005-11-15T19:10:24Z</dcterms:created>
  <dcterms:modified xsi:type="dcterms:W3CDTF">2022-04-26T21:44:28Z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