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68" r:id="rId15"/>
    <p:sldId id="271" r:id="rId16"/>
    <p:sldId id="269"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4" autoAdjust="0"/>
    <p:restoredTop sz="90639" autoAdjust="0"/>
  </p:normalViewPr>
  <p:slideViewPr>
    <p:cSldViewPr snapToGrid="0" snapToObjects="1">
      <p:cViewPr>
        <p:scale>
          <a:sx n="66" d="100"/>
          <a:sy n="66" d="100"/>
        </p:scale>
        <p:origin x="-1008"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6788F-CAFB-0E47-9A85-697EB6719EC3}" type="datetimeFigureOut">
              <a:rPr lang="en-US" smtClean="0"/>
              <a:pPr/>
              <a:t>12-01-30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E5DB4-AD01-404A-AC40-54734DFBA754}" type="slidenum">
              <a:rPr lang="en-US" smtClean="0"/>
              <a:pPr/>
              <a:t>‹#›</a:t>
            </a:fld>
            <a:endParaRPr lang="en-US"/>
          </a:p>
        </p:txBody>
      </p:sp>
    </p:spTree>
    <p:extLst>
      <p:ext uri="{BB962C8B-B14F-4D97-AF65-F5344CB8AC3E}">
        <p14:creationId xmlns:p14="http://schemas.microsoft.com/office/powerpoint/2010/main" val="39667926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E5DB4-AD01-404A-AC40-54734DFBA754}" type="slidenum">
              <a:rPr lang="en-US" smtClean="0"/>
              <a:pPr/>
              <a:t>1</a:t>
            </a:fld>
            <a:endParaRPr lang="en-US"/>
          </a:p>
        </p:txBody>
      </p:sp>
    </p:spTree>
    <p:extLst>
      <p:ext uri="{BB962C8B-B14F-4D97-AF65-F5344CB8AC3E}">
        <p14:creationId xmlns:p14="http://schemas.microsoft.com/office/powerpoint/2010/main" val="391513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pPr/>
              <a:t>12-01-30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6629CB-7937-4506-A327-ACF88B95BB03}" type="slidenum">
              <a:rPr lang="en-US" smtClean="0"/>
              <a:pPr/>
              <a:t>‹#›</a:t>
            </a:fld>
            <a:endParaRPr lang="en-US" dirty="0"/>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B4D939F4-B94A-9548-AF7D-BE68CBB17044}" type="datetimeFigureOut">
              <a:rPr lang="en-US" smtClean="0"/>
              <a:pPr/>
              <a:t>12-01-30</a:t>
            </a:fld>
            <a:endParaRPr lang="en-US" dirty="0"/>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825C6261-DA49-1844-93CE-06B0A6A811C8}" type="slidenum">
              <a:rPr lang="en-US" smtClean="0"/>
              <a:pPr/>
              <a:t>‹#›</a:t>
            </a:fld>
            <a:endParaRPr lang="en-US" dirty="0"/>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939F4-B94A-9548-AF7D-BE68CBB17044}" type="datetimeFigureOut">
              <a:rPr lang="en-US" smtClean="0"/>
              <a:pPr/>
              <a:t>12-01-30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5C6261-DA49-1844-93CE-06B0A6A811C8}" type="slidenum">
              <a:rPr lang="en-US" smtClean="0"/>
              <a:pPr/>
              <a:t>‹#›</a:t>
            </a:fld>
            <a:endParaRPr lang="en-US" dirty="0"/>
          </a:p>
        </p:txBody>
      </p:sp>
    </p:spTree>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B4D939F4-B94A-9548-AF7D-BE68CBB17044}" type="datetimeFigureOut">
              <a:rPr lang="en-US" smtClean="0"/>
              <a:pPr/>
              <a:t>12-01-30</a:t>
            </a:fld>
            <a:endParaRPr lang="en-US" dirty="0"/>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dirty="0"/>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825C6261-DA49-1844-93CE-06B0A6A811C8}" type="slidenum">
              <a:rPr lang="en-US" smtClean="0"/>
              <a:pPr/>
              <a:t>‹#›</a:t>
            </a:fld>
            <a:endParaRPr lang="en-US" dirty="0"/>
          </a:p>
        </p:txBody>
      </p:sp>
    </p:spTree>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D939F4-B94A-9548-AF7D-BE68CBB17044}" type="datetimeFigureOut">
              <a:rPr lang="en-US" smtClean="0"/>
              <a:pPr/>
              <a:t>12-01-30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5C6261-DA49-1844-93CE-06B0A6A811C8}" type="slidenum">
              <a:rPr lang="en-US" smtClean="0"/>
              <a:pPr/>
              <a:t>‹#›</a:t>
            </a:fld>
            <a:endParaRPr lang="en-US" dirty="0"/>
          </a:p>
        </p:txBody>
      </p:sp>
    </p:spTree>
  </p:cSld>
  <p:clrMapOvr>
    <a:masterClrMapping/>
  </p:clrMapOvr>
  <p:transition xmlns:p14="http://schemas.microsoft.com/office/powerpoint/2010/mai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B4D939F4-B94A-9548-AF7D-BE68CBB17044}" type="datetimeFigureOut">
              <a:rPr lang="en-US" smtClean="0"/>
              <a:pPr/>
              <a:t>12-01-30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5C6261-DA49-1844-93CE-06B0A6A811C8}" type="slidenum">
              <a:rPr lang="en-US" smtClean="0"/>
              <a:pPr/>
              <a:t>‹#›</a:t>
            </a:fld>
            <a:endParaRPr lang="en-US" dirty="0"/>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D939F4-B94A-9548-AF7D-BE68CBB17044}" type="datetimeFigureOut">
              <a:rPr lang="en-US" smtClean="0"/>
              <a:pPr/>
              <a:t>12-01-30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5C6261-DA49-1844-93CE-06B0A6A811C8}" type="slidenum">
              <a:rPr lang="en-US" smtClean="0"/>
              <a:pPr/>
              <a:t>‹#›</a:t>
            </a:fld>
            <a:endParaRPr lang="en-US" dirty="0"/>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D939F4-B94A-9548-AF7D-BE68CBB17044}" type="datetimeFigureOut">
              <a:rPr lang="en-US" smtClean="0"/>
              <a:pPr/>
              <a:t>12-01-30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5C6261-DA49-1844-93CE-06B0A6A811C8}" type="slidenum">
              <a:rPr lang="en-US" smtClean="0"/>
              <a:pPr/>
              <a:t>‹#›</a:t>
            </a:fld>
            <a:endParaRPr lang="en-US" dirty="0"/>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pPr/>
              <a:t>12-01-30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6629CB-7937-4506-A327-ACF88B95BB03}" type="slidenum">
              <a:rPr lang="en-US" smtClean="0"/>
              <a:pPr/>
              <a:t>‹#›</a:t>
            </a:fld>
            <a:endParaRPr lang="en-US"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D939F4-B94A-9548-AF7D-BE68CBB17044}" type="datetimeFigureOut">
              <a:rPr lang="en-US" smtClean="0"/>
              <a:pPr/>
              <a:t>12-01-30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5C6261-DA49-1844-93CE-06B0A6A811C8}" type="slidenum">
              <a:rPr lang="en-US" smtClean="0"/>
              <a:pPr/>
              <a:t>‹#›</a:t>
            </a:fld>
            <a:endParaRPr lang="en-US" dirty="0"/>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D939F4-B94A-9548-AF7D-BE68CBB17044}" type="datetimeFigureOut">
              <a:rPr lang="en-US" smtClean="0"/>
              <a:pPr/>
              <a:t>12-01-30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5C6261-DA49-1844-93CE-06B0A6A811C8}" type="slidenum">
              <a:rPr lang="en-US" smtClean="0"/>
              <a:pPr/>
              <a:t>‹#›</a:t>
            </a:fld>
            <a:endParaRPr lang="en-US" dirty="0"/>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D939F4-B94A-9548-AF7D-BE68CBB17044}" type="datetimeFigureOut">
              <a:rPr lang="en-US" smtClean="0"/>
              <a:pPr/>
              <a:t>12-01-30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5C6261-DA49-1844-93CE-06B0A6A811C8}" type="slidenum">
              <a:rPr lang="en-US" smtClean="0"/>
              <a:pPr/>
              <a:t>‹#›</a:t>
            </a:fld>
            <a:endParaRPr lang="en-US" dirty="0"/>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B4D939F4-B94A-9548-AF7D-BE68CBB17044}" type="datetimeFigureOut">
              <a:rPr lang="en-US" smtClean="0"/>
              <a:pPr/>
              <a:t>12-01-30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5C6261-DA49-1844-93CE-06B0A6A811C8}" type="slidenum">
              <a:rPr lang="en-US" smtClean="0"/>
              <a:pPr/>
              <a:t>‹#›</a:t>
            </a:fld>
            <a:endParaRPr lang="en-US" dirty="0"/>
          </a:p>
        </p:txBody>
      </p:sp>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B4D939F4-B94A-9548-AF7D-BE68CBB17044}" type="datetimeFigureOut">
              <a:rPr lang="en-US" smtClean="0"/>
              <a:pPr/>
              <a:t>12-01-30</a:t>
            </a:fld>
            <a:endParaRPr lang="en-US" dirty="0"/>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825C6261-DA49-1844-93CE-06B0A6A811C8}" type="slidenum">
              <a:rPr lang="en-US" smtClean="0"/>
              <a:pPr/>
              <a:t>‹#›</a:t>
            </a:fld>
            <a:endParaRPr lang="en-US" dirty="0"/>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B4D939F4-B94A-9548-AF7D-BE68CBB17044}" type="datetimeFigureOut">
              <a:rPr lang="en-US" smtClean="0"/>
              <a:pPr/>
              <a:t>12-01-30</a:t>
            </a:fld>
            <a:endParaRPr lang="en-US" dirty="0"/>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dirty="0"/>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825C6261-DA49-1844-93CE-06B0A6A811C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Lst>
  <p:transition xmlns:p14="http://schemas.microsoft.com/office/powerpoint/2010/main">
    <p:fade/>
  </p:transition>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hyperlink" Target="http://www.sciencelearn.org.nz/Contexts/Earthquakes/Sci-Media/Images/Seismic-waves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2463218"/>
            <a:ext cx="7583488" cy="1015087"/>
          </a:xfrm>
        </p:spPr>
        <p:txBody>
          <a:bodyPr/>
          <a:lstStyle/>
          <a:p>
            <a:r>
              <a:rPr lang="en-US" dirty="0" smtClean="0"/>
              <a:t>Earthquakes</a:t>
            </a:r>
            <a:endParaRPr lang="en-US" dirty="0"/>
          </a:p>
        </p:txBody>
      </p:sp>
      <p:sp>
        <p:nvSpPr>
          <p:cNvPr id="3" name="Subtitle 2"/>
          <p:cNvSpPr>
            <a:spLocks noGrp="1"/>
          </p:cNvSpPr>
          <p:nvPr>
            <p:ph type="subTitle" idx="1"/>
          </p:nvPr>
        </p:nvSpPr>
        <p:spPr>
          <a:xfrm>
            <a:off x="779463" y="2187841"/>
            <a:ext cx="7583487" cy="275392"/>
          </a:xfrm>
        </p:spPr>
        <p:txBody>
          <a:bodyPr>
            <a:no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Brian Robeson</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Picture 3" descr="home_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355910"/>
            <a:ext cx="9144000" cy="3132758"/>
          </a:xfrm>
          <a:prstGeom prst="rect">
            <a:avLst/>
          </a:prstGeom>
        </p:spPr>
      </p:pic>
      <p:sp>
        <p:nvSpPr>
          <p:cNvPr id="11" name="TextBox 10"/>
          <p:cNvSpPr txBox="1"/>
          <p:nvPr/>
        </p:nvSpPr>
        <p:spPr>
          <a:xfrm>
            <a:off x="0" y="6488668"/>
            <a:ext cx="4762842" cy="307777"/>
          </a:xfrm>
          <a:prstGeom prst="rect">
            <a:avLst/>
          </a:prstGeom>
          <a:noFill/>
        </p:spPr>
        <p:txBody>
          <a:bodyPr wrap="none" rtlCol="0">
            <a:spAutoFit/>
          </a:bodyPr>
          <a:lstStyle/>
          <a:p>
            <a:r>
              <a:rPr lang="en-US" sz="1400" dirty="0" smtClean="0">
                <a:solidFill>
                  <a:schemeClr val="bg2"/>
                </a:solidFill>
              </a:rPr>
              <a:t>1. http</a:t>
            </a:r>
            <a:r>
              <a:rPr lang="en-US" sz="1400" dirty="0">
                <a:solidFill>
                  <a:schemeClr val="bg2"/>
                </a:solidFill>
              </a:rPr>
              <a:t>://</a:t>
            </a:r>
            <a:r>
              <a:rPr lang="en-US" sz="1400" dirty="0" err="1">
                <a:solidFill>
                  <a:schemeClr val="bg2"/>
                </a:solidFill>
              </a:rPr>
              <a:t>www.quakesos.com</a:t>
            </a:r>
            <a:r>
              <a:rPr lang="en-US" sz="1400" dirty="0">
                <a:solidFill>
                  <a:schemeClr val="bg2"/>
                </a:solidFill>
              </a:rPr>
              <a:t>/</a:t>
            </a:r>
            <a:r>
              <a:rPr lang="en-US" sz="1400" dirty="0" err="1">
                <a:solidFill>
                  <a:schemeClr val="bg2"/>
                </a:solidFill>
              </a:rPr>
              <a:t>i</a:t>
            </a:r>
            <a:r>
              <a:rPr lang="en-US" sz="1400" dirty="0">
                <a:solidFill>
                  <a:schemeClr val="bg2"/>
                </a:solidFill>
              </a:rPr>
              <a:t>/quake/images/home_e1.jpg</a:t>
            </a:r>
          </a:p>
        </p:txBody>
      </p:sp>
    </p:spTree>
    <p:extLst>
      <p:ext uri="{BB962C8B-B14F-4D97-AF65-F5344CB8AC3E}">
        <p14:creationId xmlns:p14="http://schemas.microsoft.com/office/powerpoint/2010/main" val="382175133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Surface Waves</a:t>
            </a:r>
            <a:endParaRPr lang="en-US" dirty="0"/>
          </a:p>
        </p:txBody>
      </p:sp>
      <p:sp>
        <p:nvSpPr>
          <p:cNvPr id="3" name="Content Placeholder 2"/>
          <p:cNvSpPr>
            <a:spLocks noGrp="1"/>
          </p:cNvSpPr>
          <p:nvPr>
            <p:ph idx="1"/>
          </p:nvPr>
        </p:nvSpPr>
        <p:spPr/>
        <p:txBody>
          <a:bodyPr/>
          <a:lstStyle/>
          <a:p>
            <a:pPr marL="0" indent="0">
              <a:buNone/>
            </a:pPr>
            <a:r>
              <a:rPr lang="en-US" dirty="0"/>
              <a:t>Surface waves are not body waves. They are the slowest wave.  The 2 types of surface waves are love and Rayleigh waves. The first kind of surface wave is a love wave. Love waves move side to side, they are the fastest surface wave. The other surface wave is a Rayleigh wave. A Rayleigh wave rolls on the ground, because of this, it moves the ground up and down. Rayleigh waves are the waves you mostly feel.</a:t>
            </a:r>
          </a:p>
        </p:txBody>
      </p:sp>
    </p:spTree>
    <p:extLst>
      <p:ext uri="{BB962C8B-B14F-4D97-AF65-F5344CB8AC3E}">
        <p14:creationId xmlns:p14="http://schemas.microsoft.com/office/powerpoint/2010/main" val="357474344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Epicentre</a:t>
            </a:r>
            <a:endParaRPr lang="en-US" dirty="0"/>
          </a:p>
        </p:txBody>
      </p:sp>
      <p:sp>
        <p:nvSpPr>
          <p:cNvPr id="3" name="Content Placeholder 2"/>
          <p:cNvSpPr>
            <a:spLocks noGrp="1"/>
          </p:cNvSpPr>
          <p:nvPr>
            <p:ph idx="1"/>
          </p:nvPr>
        </p:nvSpPr>
        <p:spPr>
          <a:xfrm>
            <a:off x="779463" y="1828801"/>
            <a:ext cx="7583488" cy="1155940"/>
          </a:xfrm>
        </p:spPr>
        <p:txBody>
          <a:bodyPr>
            <a:normAutofit lnSpcReduction="10000"/>
          </a:bodyPr>
          <a:lstStyle/>
          <a:p>
            <a:pPr marL="0" indent="0">
              <a:buNone/>
            </a:pPr>
            <a:r>
              <a:rPr lang="en-US" dirty="0"/>
              <a:t>An </a:t>
            </a:r>
            <a:r>
              <a:rPr lang="en-US" dirty="0" err="1" smtClean="0"/>
              <a:t>epicentre</a:t>
            </a:r>
            <a:r>
              <a:rPr lang="en-US" dirty="0" smtClean="0"/>
              <a:t> </a:t>
            </a:r>
            <a:r>
              <a:rPr lang="en-US" dirty="0"/>
              <a:t>is above the focus and is close to wherever an earthquake happens. The </a:t>
            </a:r>
            <a:r>
              <a:rPr lang="en-US" dirty="0" err="1"/>
              <a:t>epicentre</a:t>
            </a:r>
            <a:r>
              <a:rPr lang="en-US" dirty="0"/>
              <a:t> is usually above the part where the fault ruptures.</a:t>
            </a:r>
          </a:p>
        </p:txBody>
      </p:sp>
      <p:sp>
        <p:nvSpPr>
          <p:cNvPr id="6" name="TextBox 5"/>
          <p:cNvSpPr txBox="1"/>
          <p:nvPr/>
        </p:nvSpPr>
        <p:spPr>
          <a:xfrm>
            <a:off x="0" y="6590581"/>
            <a:ext cx="9144000" cy="246221"/>
          </a:xfrm>
          <a:prstGeom prst="rect">
            <a:avLst/>
          </a:prstGeom>
          <a:noFill/>
        </p:spPr>
        <p:txBody>
          <a:bodyPr wrap="square" rtlCol="0">
            <a:spAutoFit/>
          </a:bodyPr>
          <a:lstStyle/>
          <a:p>
            <a:endParaRPr lang="en-US" sz="1000" dirty="0"/>
          </a:p>
        </p:txBody>
      </p:sp>
      <p:sp>
        <p:nvSpPr>
          <p:cNvPr id="8" name="TextBox 7"/>
          <p:cNvSpPr txBox="1"/>
          <p:nvPr/>
        </p:nvSpPr>
        <p:spPr>
          <a:xfrm>
            <a:off x="0" y="6590581"/>
            <a:ext cx="3270868" cy="246221"/>
          </a:xfrm>
          <a:prstGeom prst="rect">
            <a:avLst/>
          </a:prstGeom>
          <a:noFill/>
        </p:spPr>
        <p:txBody>
          <a:bodyPr wrap="square" rtlCol="0">
            <a:spAutoFit/>
          </a:bodyPr>
          <a:lstStyle/>
          <a:p>
            <a:r>
              <a:rPr lang="en-US" sz="1000" dirty="0" smtClean="0">
                <a:solidFill>
                  <a:schemeClr val="bg2">
                    <a:lumMod val="50000"/>
                  </a:schemeClr>
                </a:solidFill>
              </a:rPr>
              <a:t>1. http://mjksciteachingideas.com/images/epicenter.gif</a:t>
            </a:r>
            <a:endParaRPr lang="en-US" sz="1000" dirty="0">
              <a:solidFill>
                <a:schemeClr val="bg2">
                  <a:lumMod val="50000"/>
                </a:schemeClr>
              </a:solidFill>
            </a:endParaRPr>
          </a:p>
        </p:txBody>
      </p:sp>
      <p:pic>
        <p:nvPicPr>
          <p:cNvPr id="10" name="Picture 9" descr="epicenter.gif"/>
          <p:cNvPicPr>
            <a:picLocks noChangeAspect="1"/>
          </p:cNvPicPr>
          <p:nvPr/>
        </p:nvPicPr>
        <p:blipFill>
          <a:blip r:embed="rId2"/>
          <a:stretch>
            <a:fillRect/>
          </a:stretch>
        </p:blipFill>
        <p:spPr>
          <a:xfrm>
            <a:off x="1932317" y="2984741"/>
            <a:ext cx="5262114" cy="2895600"/>
          </a:xfrm>
          <a:prstGeom prst="rect">
            <a:avLst/>
          </a:prstGeom>
        </p:spPr>
      </p:pic>
      <p:sp>
        <p:nvSpPr>
          <p:cNvPr id="11" name="TextBox 10"/>
          <p:cNvSpPr txBox="1"/>
          <p:nvPr/>
        </p:nvSpPr>
        <p:spPr>
          <a:xfrm>
            <a:off x="3930858" y="6611779"/>
            <a:ext cx="3438215" cy="246221"/>
          </a:xfrm>
          <a:prstGeom prst="rect">
            <a:avLst/>
          </a:prstGeom>
          <a:noFill/>
        </p:spPr>
        <p:txBody>
          <a:bodyPr wrap="square" rtlCol="0">
            <a:spAutoFit/>
          </a:bodyPr>
          <a:lstStyle/>
          <a:p>
            <a:r>
              <a:rPr lang="en-US" sz="1000" dirty="0" smtClean="0">
                <a:solidFill>
                  <a:schemeClr val="bg2">
                    <a:lumMod val="50000"/>
                  </a:schemeClr>
                </a:solidFill>
              </a:rPr>
              <a:t>2. http://en.wikipedia.org/wiki/Epicenter</a:t>
            </a:r>
            <a:endParaRPr lang="en-US" sz="1000" dirty="0">
              <a:solidFill>
                <a:schemeClr val="bg2">
                  <a:lumMod val="50000"/>
                </a:schemeClr>
              </a:solidFill>
            </a:endParaRPr>
          </a:p>
        </p:txBody>
      </p:sp>
    </p:spTree>
    <p:extLst>
      <p:ext uri="{BB962C8B-B14F-4D97-AF65-F5344CB8AC3E}">
        <p14:creationId xmlns:p14="http://schemas.microsoft.com/office/powerpoint/2010/main" val="372177902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a:t>The </a:t>
            </a:r>
            <a:r>
              <a:rPr lang="en-US" sz="2200" dirty="0" smtClean="0"/>
              <a:t>focus or </a:t>
            </a:r>
            <a:r>
              <a:rPr lang="en-US" sz="2200" dirty="0" err="1" smtClean="0"/>
              <a:t>hypocentre</a:t>
            </a:r>
            <a:r>
              <a:rPr lang="en-US" sz="2200" dirty="0" smtClean="0"/>
              <a:t>, </a:t>
            </a:r>
            <a:r>
              <a:rPr lang="en-US" sz="2200" dirty="0"/>
              <a:t>is under the </a:t>
            </a:r>
            <a:r>
              <a:rPr lang="en-US" sz="2200" dirty="0" err="1"/>
              <a:t>epicentre</a:t>
            </a:r>
            <a:r>
              <a:rPr lang="en-US" sz="2200" dirty="0"/>
              <a:t>. When energy is released, the focus is the part where all the waves start from. Earthquakes called shallow focus earthquakes may happen if the focus is too close to the surface.</a:t>
            </a:r>
          </a:p>
        </p:txBody>
      </p:sp>
      <p:pic>
        <p:nvPicPr>
          <p:cNvPr id="4" name="Picture 3" descr="eq1_USGS_NPS.gif"/>
          <p:cNvPicPr>
            <a:picLocks noChangeAspect="1"/>
          </p:cNvPicPr>
          <p:nvPr/>
        </p:nvPicPr>
        <p:blipFill>
          <a:blip r:embed="rId2"/>
          <a:stretch>
            <a:fillRect/>
          </a:stretch>
        </p:blipFill>
        <p:spPr>
          <a:xfrm>
            <a:off x="1242204" y="3433313"/>
            <a:ext cx="6072996" cy="2692850"/>
          </a:xfrm>
          <a:prstGeom prst="rect">
            <a:avLst/>
          </a:prstGeom>
        </p:spPr>
      </p:pic>
      <p:sp>
        <p:nvSpPr>
          <p:cNvPr id="6" name="TextBox 5"/>
          <p:cNvSpPr txBox="1"/>
          <p:nvPr/>
        </p:nvSpPr>
        <p:spPr>
          <a:xfrm>
            <a:off x="0" y="6600855"/>
            <a:ext cx="3944282" cy="400110"/>
          </a:xfrm>
          <a:prstGeom prst="rect">
            <a:avLst/>
          </a:prstGeom>
          <a:noFill/>
        </p:spPr>
        <p:txBody>
          <a:bodyPr wrap="square" rtlCol="0">
            <a:spAutoFit/>
          </a:bodyPr>
          <a:lstStyle/>
          <a:p>
            <a:r>
              <a:rPr lang="en-US" sz="1000" dirty="0" smtClean="0">
                <a:solidFill>
                  <a:schemeClr val="bg2">
                    <a:lumMod val="50000"/>
                  </a:schemeClr>
                </a:solidFill>
              </a:rPr>
              <a:t>1. http://library.thinkquest.org/03oct/01027/earthquakes.html</a:t>
            </a:r>
          </a:p>
          <a:p>
            <a:endParaRPr lang="en-US" sz="1000" dirty="0"/>
          </a:p>
        </p:txBody>
      </p:sp>
      <p:sp>
        <p:nvSpPr>
          <p:cNvPr id="7" name="TextBox 6"/>
          <p:cNvSpPr txBox="1"/>
          <p:nvPr/>
        </p:nvSpPr>
        <p:spPr>
          <a:xfrm>
            <a:off x="3743864" y="6600855"/>
            <a:ext cx="4619087" cy="246221"/>
          </a:xfrm>
          <a:prstGeom prst="rect">
            <a:avLst/>
          </a:prstGeom>
          <a:noFill/>
        </p:spPr>
        <p:txBody>
          <a:bodyPr wrap="square" rtlCol="0">
            <a:spAutoFit/>
          </a:bodyPr>
          <a:lstStyle/>
          <a:p>
            <a:r>
              <a:rPr lang="en-US" sz="1000" dirty="0" smtClean="0">
                <a:solidFill>
                  <a:schemeClr val="bg2">
                    <a:lumMod val="50000"/>
                  </a:schemeClr>
                </a:solidFill>
              </a:rPr>
              <a:t>2. http://www.windows2universe.org/earth/geology/images/eq1_USGS_NPS.gif</a:t>
            </a:r>
            <a:endParaRPr lang="en-US" sz="1000" dirty="0">
              <a:solidFill>
                <a:schemeClr val="bg2">
                  <a:lumMod val="50000"/>
                </a:schemeClr>
              </a:solidFill>
            </a:endParaRPr>
          </a:p>
        </p:txBody>
      </p:sp>
    </p:spTree>
    <p:extLst>
      <p:ext uri="{BB962C8B-B14F-4D97-AF65-F5344CB8AC3E}">
        <p14:creationId xmlns:p14="http://schemas.microsoft.com/office/powerpoint/2010/main" val="77848312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Seismograph</a:t>
            </a:r>
            <a:endParaRPr lang="en-US" dirty="0"/>
          </a:p>
        </p:txBody>
      </p:sp>
      <p:sp>
        <p:nvSpPr>
          <p:cNvPr id="3" name="Content Placeholder 2"/>
          <p:cNvSpPr>
            <a:spLocks noGrp="1"/>
          </p:cNvSpPr>
          <p:nvPr>
            <p:ph idx="1"/>
          </p:nvPr>
        </p:nvSpPr>
        <p:spPr>
          <a:xfrm>
            <a:off x="134682" y="1539503"/>
            <a:ext cx="8850585" cy="2020596"/>
          </a:xfrm>
        </p:spPr>
        <p:txBody>
          <a:bodyPr/>
          <a:lstStyle/>
          <a:p>
            <a:pPr marL="0" indent="0">
              <a:buNone/>
            </a:pPr>
            <a:r>
              <a:rPr lang="en-US" dirty="0"/>
              <a:t>A seismograph is a machine made to measure, record and to detect earthquakes. You have probably seen them before, they have </a:t>
            </a:r>
            <a:r>
              <a:rPr lang="en-US" dirty="0" err="1"/>
              <a:t>zig</a:t>
            </a:r>
            <a:r>
              <a:rPr lang="en-US" dirty="0"/>
              <a:t> </a:t>
            </a:r>
            <a:r>
              <a:rPr lang="en-US" dirty="0" err="1"/>
              <a:t>zag</a:t>
            </a:r>
            <a:r>
              <a:rPr lang="en-US" dirty="0"/>
              <a:t> lines on them that are called seismograms. Seismograph can determine the time, the epicenter, the depth, the earthquake faulting and how much energy was released. </a:t>
            </a:r>
          </a:p>
        </p:txBody>
      </p:sp>
      <p:pic>
        <p:nvPicPr>
          <p:cNvPr id="4" name="Picture 3"/>
          <p:cNvPicPr>
            <a:picLocks noChangeAspect="1"/>
          </p:cNvPicPr>
          <p:nvPr/>
        </p:nvPicPr>
        <p:blipFill>
          <a:blip r:embed="rId2"/>
          <a:stretch>
            <a:fillRect/>
          </a:stretch>
        </p:blipFill>
        <p:spPr>
          <a:xfrm>
            <a:off x="0" y="3560098"/>
            <a:ext cx="9144000" cy="3297901"/>
          </a:xfrm>
          <a:prstGeom prst="rect">
            <a:avLst/>
          </a:prstGeom>
        </p:spPr>
      </p:pic>
    </p:spTree>
    <p:extLst>
      <p:ext uri="{BB962C8B-B14F-4D97-AF65-F5344CB8AC3E}">
        <p14:creationId xmlns:p14="http://schemas.microsoft.com/office/powerpoint/2010/main" val="384966571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Locating An Earthquakes </a:t>
            </a:r>
            <a:r>
              <a:rPr lang="en-US" sz="4000" dirty="0" err="1" smtClean="0"/>
              <a:t>Epicentre</a:t>
            </a:r>
            <a:endParaRPr lang="en-US" sz="4000" dirty="0"/>
          </a:p>
        </p:txBody>
      </p:sp>
      <p:sp>
        <p:nvSpPr>
          <p:cNvPr id="3" name="Content Placeholder 2"/>
          <p:cNvSpPr>
            <a:spLocks noGrp="1"/>
          </p:cNvSpPr>
          <p:nvPr>
            <p:ph idx="1"/>
          </p:nvPr>
        </p:nvSpPr>
        <p:spPr>
          <a:xfrm>
            <a:off x="779463" y="1828801"/>
            <a:ext cx="7583488" cy="1915064"/>
          </a:xfrm>
        </p:spPr>
        <p:txBody>
          <a:bodyPr>
            <a:noAutofit/>
          </a:bodyPr>
          <a:lstStyle/>
          <a:p>
            <a:pPr marL="0" indent="0">
              <a:buNone/>
            </a:pPr>
            <a:r>
              <a:rPr lang="en-US" sz="2000" dirty="0"/>
              <a:t>The reason why people will want to locate an </a:t>
            </a:r>
            <a:r>
              <a:rPr lang="en-US" sz="2000" dirty="0" err="1"/>
              <a:t>epicentre</a:t>
            </a:r>
            <a:r>
              <a:rPr lang="en-US" sz="2000" dirty="0"/>
              <a:t> is so we can find out where the earthquake waves came from. Thus, we can predict other earthquakes. To locate an </a:t>
            </a:r>
            <a:r>
              <a:rPr lang="en-US" sz="2000" dirty="0" err="1"/>
              <a:t>epicentre</a:t>
            </a:r>
            <a:r>
              <a:rPr lang="en-US" sz="2000" dirty="0"/>
              <a:t>, you need a seismogram in 3 different locations</a:t>
            </a:r>
            <a:r>
              <a:rPr lang="en-US" sz="2000" dirty="0" smtClean="0"/>
              <a:t>.</a:t>
            </a:r>
          </a:p>
          <a:p>
            <a:pPr marL="0" indent="0">
              <a:buNone/>
            </a:pPr>
            <a:r>
              <a:rPr lang="en-US" sz="2000" dirty="0" smtClean="0"/>
              <a:t> </a:t>
            </a:r>
            <a:r>
              <a:rPr lang="en-US" sz="2000" dirty="0"/>
              <a:t>Scientist study the time P and S waves come. (they probably will not come at the same time because P waves are faster.) They then use a time distance graph and figure out the distance between the seismograph station and the </a:t>
            </a:r>
            <a:r>
              <a:rPr lang="en-US" sz="2000" dirty="0" err="1"/>
              <a:t>epicentre</a:t>
            </a:r>
            <a:r>
              <a:rPr lang="en-US" sz="2000" dirty="0"/>
              <a:t>.</a:t>
            </a:r>
          </a:p>
        </p:txBody>
      </p:sp>
      <p:sp>
        <p:nvSpPr>
          <p:cNvPr id="4" name="TextBox 3"/>
          <p:cNvSpPr txBox="1"/>
          <p:nvPr/>
        </p:nvSpPr>
        <p:spPr>
          <a:xfrm>
            <a:off x="0" y="6487064"/>
            <a:ext cx="3295291" cy="523220"/>
          </a:xfrm>
          <a:prstGeom prst="rect">
            <a:avLst/>
          </a:prstGeom>
          <a:noFill/>
        </p:spPr>
        <p:txBody>
          <a:bodyPr wrap="square" rtlCol="0">
            <a:spAutoFit/>
          </a:bodyPr>
          <a:lstStyle/>
          <a:p>
            <a:r>
              <a:rPr lang="en-US" sz="1000" dirty="0" smtClean="0">
                <a:solidFill>
                  <a:schemeClr val="bg2">
                    <a:lumMod val="50000"/>
                  </a:schemeClr>
                </a:solidFill>
              </a:rPr>
              <a:t>1. http://www.angelfire.com/ga/jjperry/epic.html</a:t>
            </a:r>
          </a:p>
          <a:p>
            <a:endParaRPr lang="en-US" dirty="0"/>
          </a:p>
        </p:txBody>
      </p:sp>
      <p:sp>
        <p:nvSpPr>
          <p:cNvPr id="5" name="TextBox 4"/>
          <p:cNvSpPr txBox="1"/>
          <p:nvPr/>
        </p:nvSpPr>
        <p:spPr>
          <a:xfrm>
            <a:off x="3409238" y="6487064"/>
            <a:ext cx="1473518" cy="523220"/>
          </a:xfrm>
          <a:prstGeom prst="rect">
            <a:avLst/>
          </a:prstGeom>
          <a:noFill/>
        </p:spPr>
        <p:txBody>
          <a:bodyPr wrap="none" rtlCol="0">
            <a:spAutoFit/>
          </a:bodyPr>
          <a:lstStyle/>
          <a:p>
            <a:pPr lvl="0"/>
            <a:r>
              <a:rPr lang="en-US" sz="1000" dirty="0" smtClean="0">
                <a:solidFill>
                  <a:srgbClr val="E5E5D3">
                    <a:lumMod val="10000"/>
                  </a:srgbClr>
                </a:solidFill>
              </a:rPr>
              <a:t>2. BC </a:t>
            </a:r>
            <a:r>
              <a:rPr lang="en-US" sz="1000" dirty="0">
                <a:solidFill>
                  <a:srgbClr val="E5E5D3">
                    <a:lumMod val="10000"/>
                  </a:srgbClr>
                </a:solidFill>
              </a:rPr>
              <a:t>Science Textbook</a:t>
            </a:r>
          </a:p>
          <a:p>
            <a:endParaRPr lang="en-US" dirty="0"/>
          </a:p>
        </p:txBody>
      </p:sp>
    </p:spTree>
    <p:extLst>
      <p:ext uri="{BB962C8B-B14F-4D97-AF65-F5344CB8AC3E}">
        <p14:creationId xmlns:p14="http://schemas.microsoft.com/office/powerpoint/2010/main" val="234386023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Richter Scale</a:t>
            </a:r>
            <a:endParaRPr lang="en-US" dirty="0"/>
          </a:p>
        </p:txBody>
      </p:sp>
      <p:sp>
        <p:nvSpPr>
          <p:cNvPr id="3" name="Content Placeholder 2"/>
          <p:cNvSpPr>
            <a:spLocks noGrp="1"/>
          </p:cNvSpPr>
          <p:nvPr>
            <p:ph idx="1"/>
          </p:nvPr>
        </p:nvSpPr>
        <p:spPr>
          <a:xfrm>
            <a:off x="779463" y="1828800"/>
            <a:ext cx="7583488" cy="1311215"/>
          </a:xfrm>
        </p:spPr>
        <p:txBody>
          <a:bodyPr>
            <a:normAutofit/>
          </a:bodyPr>
          <a:lstStyle/>
          <a:p>
            <a:pPr marL="0" indent="0">
              <a:buNone/>
            </a:pPr>
            <a:r>
              <a:rPr lang="en-US" sz="2000" dirty="0" smtClean="0"/>
              <a:t>The Richter scale was made by Charles Richter.  The Richter scale is what is used to measure earthquakes. It is has a scale base of 10.  This means that for each number it goes up, it is 10 times stronger!  Usually earthquakes are very small we can barely feel them. </a:t>
            </a:r>
          </a:p>
          <a:p>
            <a:pPr marL="0" indent="0">
              <a:buNone/>
            </a:pPr>
            <a:endParaRPr lang="en-US" sz="2000" dirty="0"/>
          </a:p>
        </p:txBody>
      </p:sp>
      <p:sp>
        <p:nvSpPr>
          <p:cNvPr id="5" name="TextBox 4"/>
          <p:cNvSpPr txBox="1"/>
          <p:nvPr/>
        </p:nvSpPr>
        <p:spPr>
          <a:xfrm>
            <a:off x="0" y="6581000"/>
            <a:ext cx="5181599" cy="230832"/>
          </a:xfrm>
          <a:prstGeom prst="rect">
            <a:avLst/>
          </a:prstGeom>
          <a:noFill/>
        </p:spPr>
        <p:txBody>
          <a:bodyPr wrap="square" rtlCol="0">
            <a:spAutoFit/>
          </a:bodyPr>
          <a:lstStyle/>
          <a:p>
            <a:r>
              <a:rPr lang="en-US" sz="900" dirty="0" smtClean="0">
                <a:solidFill>
                  <a:schemeClr val="bg2">
                    <a:lumMod val="50000"/>
                  </a:schemeClr>
                </a:solidFill>
              </a:rPr>
              <a:t>1. http://upload.wikimedia.org/wikipedia/commons/0/08/Earthquake_Richter_Scale.jpg</a:t>
            </a:r>
            <a:endParaRPr lang="en-US" sz="900" dirty="0">
              <a:solidFill>
                <a:schemeClr val="bg2">
                  <a:lumMod val="50000"/>
                </a:schemeClr>
              </a:solidFill>
            </a:endParaRPr>
          </a:p>
        </p:txBody>
      </p:sp>
      <p:sp>
        <p:nvSpPr>
          <p:cNvPr id="6" name="TextBox 5"/>
          <p:cNvSpPr txBox="1"/>
          <p:nvPr/>
        </p:nvSpPr>
        <p:spPr>
          <a:xfrm>
            <a:off x="4557484" y="6581000"/>
            <a:ext cx="3514906" cy="384721"/>
          </a:xfrm>
          <a:prstGeom prst="rect">
            <a:avLst/>
          </a:prstGeom>
          <a:noFill/>
        </p:spPr>
        <p:txBody>
          <a:bodyPr wrap="square" rtlCol="0">
            <a:spAutoFit/>
          </a:bodyPr>
          <a:lstStyle/>
          <a:p>
            <a:r>
              <a:rPr lang="en-US" sz="900" dirty="0" smtClean="0">
                <a:solidFill>
                  <a:schemeClr val="bg2">
                    <a:lumMod val="50000"/>
                  </a:schemeClr>
                </a:solidFill>
              </a:rPr>
              <a:t> 2. http://www.geo.mtu.edu/UPSeis/intensity.html</a:t>
            </a:r>
          </a:p>
          <a:p>
            <a:endParaRPr lang="en-US" sz="1000" dirty="0">
              <a:solidFill>
                <a:schemeClr val="bg2">
                  <a:lumMod val="50000"/>
                </a:schemeClr>
              </a:solidFill>
            </a:endParaRPr>
          </a:p>
        </p:txBody>
      </p:sp>
      <p:sp>
        <p:nvSpPr>
          <p:cNvPr id="7" name="TextBox 6"/>
          <p:cNvSpPr txBox="1"/>
          <p:nvPr/>
        </p:nvSpPr>
        <p:spPr>
          <a:xfrm>
            <a:off x="7329238" y="6596390"/>
            <a:ext cx="1486304" cy="523220"/>
          </a:xfrm>
          <a:prstGeom prst="rect">
            <a:avLst/>
          </a:prstGeom>
          <a:noFill/>
        </p:spPr>
        <p:txBody>
          <a:bodyPr wrap="none" rtlCol="0">
            <a:spAutoFit/>
          </a:bodyPr>
          <a:lstStyle/>
          <a:p>
            <a:pPr lvl="0"/>
            <a:r>
              <a:rPr lang="en-US" sz="1000" dirty="0" smtClean="0">
                <a:solidFill>
                  <a:srgbClr val="E5E5D3">
                    <a:lumMod val="10000"/>
                  </a:srgbClr>
                </a:solidFill>
              </a:rPr>
              <a:t>3. BC </a:t>
            </a:r>
            <a:r>
              <a:rPr lang="en-US" sz="1000" dirty="0">
                <a:solidFill>
                  <a:srgbClr val="E5E5D3">
                    <a:lumMod val="10000"/>
                  </a:srgbClr>
                </a:solidFill>
              </a:rPr>
              <a:t>Science Textbook</a:t>
            </a:r>
          </a:p>
          <a:p>
            <a:endParaRPr lang="en-US" dirty="0"/>
          </a:p>
        </p:txBody>
      </p:sp>
      <p:pic>
        <p:nvPicPr>
          <p:cNvPr id="9" name="Picture 2" descr="http://upload.wikimedia.org/wikipedia/commons/0/08/Earthquake_Richter_Scale.jpg"/>
          <p:cNvPicPr>
            <a:picLocks noChangeAspect="1" noChangeArrowheads="1"/>
          </p:cNvPicPr>
          <p:nvPr/>
        </p:nvPicPr>
        <p:blipFill>
          <a:blip r:embed="rId2"/>
          <a:srcRect/>
          <a:stretch>
            <a:fillRect/>
          </a:stretch>
        </p:blipFill>
        <p:spPr bwMode="auto">
          <a:xfrm>
            <a:off x="1320800" y="3178629"/>
            <a:ext cx="6125029" cy="3170663"/>
          </a:xfrm>
          <a:prstGeom prst="rect">
            <a:avLst/>
          </a:prstGeom>
          <a:noFill/>
        </p:spPr>
      </p:pic>
    </p:spTree>
    <p:extLst>
      <p:ext uri="{BB962C8B-B14F-4D97-AF65-F5344CB8AC3E}">
        <p14:creationId xmlns:p14="http://schemas.microsoft.com/office/powerpoint/2010/main" val="243145520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Bedrock</a:t>
            </a:r>
            <a:endParaRPr lang="en-US" dirty="0"/>
          </a:p>
        </p:txBody>
      </p:sp>
      <p:sp>
        <p:nvSpPr>
          <p:cNvPr id="3" name="Content Placeholder 2"/>
          <p:cNvSpPr>
            <a:spLocks noGrp="1"/>
          </p:cNvSpPr>
          <p:nvPr>
            <p:ph idx="1"/>
          </p:nvPr>
        </p:nvSpPr>
        <p:spPr/>
        <p:txBody>
          <a:bodyPr/>
          <a:lstStyle/>
          <a:p>
            <a:pPr marL="0" indent="0">
              <a:buNone/>
            </a:pPr>
            <a:r>
              <a:rPr lang="en-US" dirty="0"/>
              <a:t>The bedrock is a rock part of the earth that is usually under soft things like soil sand or clay.</a:t>
            </a:r>
          </a:p>
        </p:txBody>
      </p:sp>
      <p:pic>
        <p:nvPicPr>
          <p:cNvPr id="4" name="Picture 3" descr="350px-Rockhead1.jpg.JPG"/>
          <p:cNvPicPr>
            <a:picLocks noChangeAspect="1"/>
          </p:cNvPicPr>
          <p:nvPr/>
        </p:nvPicPr>
        <p:blipFill>
          <a:blip r:embed="rId2"/>
          <a:stretch>
            <a:fillRect/>
          </a:stretch>
        </p:blipFill>
        <p:spPr>
          <a:xfrm>
            <a:off x="1362975" y="2829464"/>
            <a:ext cx="6331788" cy="3564986"/>
          </a:xfrm>
          <a:prstGeom prst="rect">
            <a:avLst/>
          </a:prstGeom>
        </p:spPr>
      </p:pic>
      <p:sp>
        <p:nvSpPr>
          <p:cNvPr id="5" name="TextBox 4"/>
          <p:cNvSpPr txBox="1"/>
          <p:nvPr/>
        </p:nvSpPr>
        <p:spPr>
          <a:xfrm>
            <a:off x="0" y="6517560"/>
            <a:ext cx="2616694" cy="246221"/>
          </a:xfrm>
          <a:prstGeom prst="rect">
            <a:avLst/>
          </a:prstGeom>
          <a:noFill/>
        </p:spPr>
        <p:txBody>
          <a:bodyPr wrap="square" rtlCol="0">
            <a:spAutoFit/>
          </a:bodyPr>
          <a:lstStyle/>
          <a:p>
            <a:r>
              <a:rPr lang="en-US" sz="1000" dirty="0" smtClean="0">
                <a:solidFill>
                  <a:schemeClr val="bg2">
                    <a:lumMod val="50000"/>
                  </a:schemeClr>
                </a:solidFill>
              </a:rPr>
              <a:t>1. http://en.wikipedia.org/wiki/Bedrock</a:t>
            </a:r>
            <a:endParaRPr lang="en-US" sz="1000" dirty="0">
              <a:solidFill>
                <a:schemeClr val="bg2">
                  <a:lumMod val="50000"/>
                </a:schemeClr>
              </a:solidFill>
            </a:endParaRPr>
          </a:p>
        </p:txBody>
      </p:sp>
      <p:sp>
        <p:nvSpPr>
          <p:cNvPr id="6" name="TextBox 5"/>
          <p:cNvSpPr txBox="1"/>
          <p:nvPr/>
        </p:nvSpPr>
        <p:spPr>
          <a:xfrm>
            <a:off x="2751377" y="6473711"/>
            <a:ext cx="1473518" cy="523220"/>
          </a:xfrm>
          <a:prstGeom prst="rect">
            <a:avLst/>
          </a:prstGeom>
          <a:noFill/>
        </p:spPr>
        <p:txBody>
          <a:bodyPr wrap="none" rtlCol="0">
            <a:spAutoFit/>
          </a:bodyPr>
          <a:lstStyle/>
          <a:p>
            <a:pPr lvl="0"/>
            <a:r>
              <a:rPr lang="en-US" sz="1000" dirty="0" smtClean="0">
                <a:solidFill>
                  <a:srgbClr val="E5E5D3">
                    <a:lumMod val="10000"/>
                  </a:srgbClr>
                </a:solidFill>
              </a:rPr>
              <a:t>2. BC </a:t>
            </a:r>
            <a:r>
              <a:rPr lang="en-US" sz="1000" dirty="0">
                <a:solidFill>
                  <a:srgbClr val="E5E5D3">
                    <a:lumMod val="10000"/>
                  </a:srgbClr>
                </a:solidFill>
              </a:rPr>
              <a:t>Science Textbook</a:t>
            </a:r>
          </a:p>
          <a:p>
            <a:endParaRPr lang="en-US" dirty="0"/>
          </a:p>
        </p:txBody>
      </p:sp>
    </p:spTree>
    <p:extLst>
      <p:ext uri="{BB962C8B-B14F-4D97-AF65-F5344CB8AC3E}">
        <p14:creationId xmlns:p14="http://schemas.microsoft.com/office/powerpoint/2010/main" val="309929679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Tsunami</a:t>
            </a:r>
            <a:endParaRPr lang="en-US" dirty="0"/>
          </a:p>
        </p:txBody>
      </p:sp>
      <p:sp>
        <p:nvSpPr>
          <p:cNvPr id="3" name="Content Placeholder 2"/>
          <p:cNvSpPr>
            <a:spLocks noGrp="1"/>
          </p:cNvSpPr>
          <p:nvPr>
            <p:ph idx="1"/>
          </p:nvPr>
        </p:nvSpPr>
        <p:spPr>
          <a:xfrm>
            <a:off x="0" y="1570008"/>
            <a:ext cx="9144000" cy="1777041"/>
          </a:xfrm>
        </p:spPr>
        <p:txBody>
          <a:bodyPr>
            <a:normAutofit/>
          </a:bodyPr>
          <a:lstStyle/>
          <a:p>
            <a:pPr marL="0" indent="0">
              <a:buNone/>
            </a:pPr>
            <a:r>
              <a:rPr lang="en-US" sz="2200" dirty="0" smtClean="0"/>
              <a:t>As you may know, a tsunami is a huge wave that grows bigger and bigger and crashes onto anything. But how were they created?  Tsunami’s can be created by many things, but I will tell you, earthquakes can be the cause of this.  When a large and strong earthquake occurs in the ocean, all of this may cause large waves that can devastate people.</a:t>
            </a:r>
          </a:p>
          <a:p>
            <a:pPr marL="0" indent="0">
              <a:buNone/>
            </a:pPr>
            <a:endParaRPr lang="en-US" sz="2200" dirty="0"/>
          </a:p>
        </p:txBody>
      </p:sp>
      <p:pic>
        <p:nvPicPr>
          <p:cNvPr id="4" name="Picture 3" descr="images.jpg"/>
          <p:cNvPicPr>
            <a:picLocks noChangeAspect="1"/>
          </p:cNvPicPr>
          <p:nvPr/>
        </p:nvPicPr>
        <p:blipFill>
          <a:blip r:embed="rId2"/>
          <a:stretch>
            <a:fillRect/>
          </a:stretch>
        </p:blipFill>
        <p:spPr>
          <a:xfrm>
            <a:off x="1500996" y="3347050"/>
            <a:ext cx="6176513" cy="2524124"/>
          </a:xfrm>
          <a:prstGeom prst="rect">
            <a:avLst/>
          </a:prstGeom>
        </p:spPr>
      </p:pic>
      <p:sp>
        <p:nvSpPr>
          <p:cNvPr id="5" name="TextBox 4"/>
          <p:cNvSpPr txBox="1"/>
          <p:nvPr/>
        </p:nvSpPr>
        <p:spPr>
          <a:xfrm>
            <a:off x="0" y="6085566"/>
            <a:ext cx="7677509" cy="246221"/>
          </a:xfrm>
          <a:prstGeom prst="rect">
            <a:avLst/>
          </a:prstGeom>
          <a:noFill/>
        </p:spPr>
        <p:txBody>
          <a:bodyPr wrap="square" rtlCol="0">
            <a:spAutoFit/>
          </a:bodyPr>
          <a:lstStyle/>
          <a:p>
            <a:r>
              <a:rPr lang="en-US" sz="1000" dirty="0" smtClean="0">
                <a:solidFill>
                  <a:schemeClr val="bg2">
                    <a:lumMod val="50000"/>
                  </a:schemeClr>
                </a:solidFill>
              </a:rPr>
              <a:t>http://www.free-desktop-backgrounds.net/free-desktop-wallpapers-backgrounds/free-hd-desktop-wallpapers-backgrounds/35338489.jpg</a:t>
            </a:r>
            <a:endParaRPr lang="en-US" sz="1000" dirty="0">
              <a:solidFill>
                <a:schemeClr val="bg2">
                  <a:lumMod val="50000"/>
                </a:schemeClr>
              </a:solidFill>
            </a:endParaRPr>
          </a:p>
        </p:txBody>
      </p:sp>
      <p:sp>
        <p:nvSpPr>
          <p:cNvPr id="6" name="TextBox 5"/>
          <p:cNvSpPr txBox="1"/>
          <p:nvPr/>
        </p:nvSpPr>
        <p:spPr>
          <a:xfrm>
            <a:off x="0" y="6344360"/>
            <a:ext cx="2501660" cy="246221"/>
          </a:xfrm>
          <a:prstGeom prst="rect">
            <a:avLst/>
          </a:prstGeom>
          <a:noFill/>
        </p:spPr>
        <p:txBody>
          <a:bodyPr wrap="square" rtlCol="0">
            <a:spAutoFit/>
          </a:bodyPr>
          <a:lstStyle/>
          <a:p>
            <a:r>
              <a:rPr lang="en-US" sz="1000" dirty="0" smtClean="0">
                <a:solidFill>
                  <a:schemeClr val="bg2">
                    <a:lumMod val="50000"/>
                  </a:schemeClr>
                </a:solidFill>
              </a:rPr>
              <a:t>http://en.wikipedia.org/wiki/Tsunami</a:t>
            </a:r>
            <a:endParaRPr lang="en-US" sz="1000" dirty="0">
              <a:solidFill>
                <a:schemeClr val="bg2">
                  <a:lumMod val="50000"/>
                </a:schemeClr>
              </a:solidFill>
            </a:endParaRPr>
          </a:p>
        </p:txBody>
      </p:sp>
      <p:sp>
        <p:nvSpPr>
          <p:cNvPr id="7" name="TextBox 6"/>
          <p:cNvSpPr txBox="1"/>
          <p:nvPr/>
        </p:nvSpPr>
        <p:spPr>
          <a:xfrm>
            <a:off x="0" y="6658346"/>
            <a:ext cx="1339454" cy="523220"/>
          </a:xfrm>
          <a:prstGeom prst="rect">
            <a:avLst/>
          </a:prstGeom>
          <a:noFill/>
        </p:spPr>
        <p:txBody>
          <a:bodyPr wrap="none" rtlCol="0">
            <a:spAutoFit/>
          </a:bodyPr>
          <a:lstStyle/>
          <a:p>
            <a:pPr lvl="0"/>
            <a:r>
              <a:rPr lang="en-US" sz="1000" dirty="0">
                <a:solidFill>
                  <a:srgbClr val="E5E5D3">
                    <a:lumMod val="10000"/>
                  </a:srgbClr>
                </a:solidFill>
              </a:rPr>
              <a:t>BC Science Textbook</a:t>
            </a:r>
          </a:p>
          <a:p>
            <a:endParaRPr lang="en-US" dirty="0"/>
          </a:p>
        </p:txBody>
      </p:sp>
    </p:spTree>
    <p:extLst>
      <p:ext uri="{BB962C8B-B14F-4D97-AF65-F5344CB8AC3E}">
        <p14:creationId xmlns:p14="http://schemas.microsoft.com/office/powerpoint/2010/main" val="243145520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Liquefaction</a:t>
            </a:r>
            <a:endParaRPr lang="en-US" dirty="0"/>
          </a:p>
        </p:txBody>
      </p:sp>
      <p:sp>
        <p:nvSpPr>
          <p:cNvPr id="3" name="Content Placeholder 2"/>
          <p:cNvSpPr>
            <a:spLocks noGrp="1"/>
          </p:cNvSpPr>
          <p:nvPr>
            <p:ph idx="1"/>
          </p:nvPr>
        </p:nvSpPr>
        <p:spPr>
          <a:xfrm>
            <a:off x="779463" y="1828801"/>
            <a:ext cx="7583488" cy="1587260"/>
          </a:xfrm>
        </p:spPr>
        <p:txBody>
          <a:bodyPr>
            <a:normAutofit lnSpcReduction="10000"/>
          </a:bodyPr>
          <a:lstStyle/>
          <a:p>
            <a:pPr marL="0" indent="0">
              <a:buNone/>
            </a:pPr>
            <a:r>
              <a:rPr lang="en-US" sz="2000" dirty="0" smtClean="0"/>
              <a:t>Liquefaction is the process when seismic waves pass through the soil. When this happens, the grains in the soil move and change positions. The water in those spaces become compressed and it pushes back against the soil grains. The pressure gets so big that the soil grains loses strength. </a:t>
            </a:r>
          </a:p>
          <a:p>
            <a:pPr marL="0" indent="0">
              <a:buNone/>
            </a:pPr>
            <a:endParaRPr lang="en-US" sz="2000" dirty="0"/>
          </a:p>
        </p:txBody>
      </p:sp>
      <p:pic>
        <p:nvPicPr>
          <p:cNvPr id="4" name="Picture 3" descr="400px-Liquefaction_at_Niigata.JPG"/>
          <p:cNvPicPr>
            <a:picLocks noChangeAspect="1"/>
          </p:cNvPicPr>
          <p:nvPr/>
        </p:nvPicPr>
        <p:blipFill>
          <a:blip r:embed="rId2"/>
          <a:stretch>
            <a:fillRect/>
          </a:stretch>
        </p:blipFill>
        <p:spPr>
          <a:xfrm>
            <a:off x="1245916" y="3416061"/>
            <a:ext cx="6737473" cy="2760452"/>
          </a:xfrm>
          <a:prstGeom prst="rect">
            <a:avLst/>
          </a:prstGeom>
        </p:spPr>
      </p:pic>
      <p:sp>
        <p:nvSpPr>
          <p:cNvPr id="5" name="TextBox 4"/>
          <p:cNvSpPr txBox="1"/>
          <p:nvPr/>
        </p:nvSpPr>
        <p:spPr>
          <a:xfrm>
            <a:off x="0" y="6258096"/>
            <a:ext cx="7090913" cy="246221"/>
          </a:xfrm>
          <a:prstGeom prst="rect">
            <a:avLst/>
          </a:prstGeom>
          <a:noFill/>
        </p:spPr>
        <p:txBody>
          <a:bodyPr wrap="square" rtlCol="0">
            <a:spAutoFit/>
          </a:bodyPr>
          <a:lstStyle/>
          <a:p>
            <a:r>
              <a:rPr lang="en-US" sz="1000" dirty="0" smtClean="0">
                <a:solidFill>
                  <a:schemeClr val="bg2">
                    <a:lumMod val="50000"/>
                  </a:schemeClr>
                </a:solidFill>
              </a:rPr>
              <a:t>http://upload.wikimedia.org/wikipedia/en/thumb/4/42/Liquefaction_at_Niigata.JPG/400px-Liquefaction_at_Niigata.JPG</a:t>
            </a:r>
            <a:endParaRPr lang="en-US" sz="1000" dirty="0">
              <a:solidFill>
                <a:schemeClr val="bg2">
                  <a:lumMod val="50000"/>
                </a:schemeClr>
              </a:solidFill>
            </a:endParaRPr>
          </a:p>
        </p:txBody>
      </p:sp>
      <p:sp>
        <p:nvSpPr>
          <p:cNvPr id="6" name="TextBox 5"/>
          <p:cNvSpPr txBox="1"/>
          <p:nvPr/>
        </p:nvSpPr>
        <p:spPr>
          <a:xfrm>
            <a:off x="1" y="6504317"/>
            <a:ext cx="4192438" cy="523220"/>
          </a:xfrm>
          <a:prstGeom prst="rect">
            <a:avLst/>
          </a:prstGeom>
          <a:noFill/>
        </p:spPr>
        <p:txBody>
          <a:bodyPr wrap="square" rtlCol="0">
            <a:spAutoFit/>
          </a:bodyPr>
          <a:lstStyle/>
          <a:p>
            <a:r>
              <a:rPr lang="en-US" sz="1000" dirty="0" smtClean="0">
                <a:solidFill>
                  <a:schemeClr val="bg2">
                    <a:lumMod val="50000"/>
                  </a:schemeClr>
                </a:solidFill>
              </a:rPr>
              <a:t>http://wiki.answers.com/Q/What_is_liquefaction_in_earthquakes</a:t>
            </a:r>
          </a:p>
          <a:p>
            <a:endParaRPr lang="en-US" dirty="0"/>
          </a:p>
        </p:txBody>
      </p:sp>
      <p:sp>
        <p:nvSpPr>
          <p:cNvPr id="7" name="TextBox 6"/>
          <p:cNvSpPr txBox="1"/>
          <p:nvPr/>
        </p:nvSpPr>
        <p:spPr>
          <a:xfrm>
            <a:off x="4406052" y="6569930"/>
            <a:ext cx="1339454" cy="523220"/>
          </a:xfrm>
          <a:prstGeom prst="rect">
            <a:avLst/>
          </a:prstGeom>
          <a:noFill/>
        </p:spPr>
        <p:txBody>
          <a:bodyPr wrap="none" rtlCol="0">
            <a:spAutoFit/>
          </a:bodyPr>
          <a:lstStyle/>
          <a:p>
            <a:r>
              <a:rPr lang="en-US" sz="1000" dirty="0">
                <a:solidFill>
                  <a:schemeClr val="tx2">
                    <a:lumMod val="10000"/>
                  </a:schemeClr>
                </a:solidFill>
              </a:rPr>
              <a:t>BC Science Textbook</a:t>
            </a:r>
          </a:p>
          <a:p>
            <a:endParaRPr lang="en-US" dirty="0"/>
          </a:p>
        </p:txBody>
      </p:sp>
    </p:spTree>
    <p:extLst>
      <p:ext uri="{BB962C8B-B14F-4D97-AF65-F5344CB8AC3E}">
        <p14:creationId xmlns:p14="http://schemas.microsoft.com/office/powerpoint/2010/main" val="243145520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Earthquakes</a:t>
            </a:r>
            <a:endParaRPr lang="en-US" dirty="0"/>
          </a:p>
        </p:txBody>
      </p:sp>
      <p:sp>
        <p:nvSpPr>
          <p:cNvPr id="3" name="Content Placeholder 2"/>
          <p:cNvSpPr>
            <a:spLocks noGrp="1"/>
          </p:cNvSpPr>
          <p:nvPr>
            <p:ph idx="1"/>
          </p:nvPr>
        </p:nvSpPr>
        <p:spPr>
          <a:xfrm>
            <a:off x="0" y="1468752"/>
            <a:ext cx="9144000" cy="1897138"/>
          </a:xfrm>
        </p:spPr>
        <p:txBody>
          <a:bodyPr>
            <a:normAutofit fontScale="92500" lnSpcReduction="20000"/>
          </a:bodyPr>
          <a:lstStyle/>
          <a:p>
            <a:pPr marL="0" indent="0">
              <a:buNone/>
            </a:pPr>
            <a:r>
              <a:rPr lang="en-US" dirty="0"/>
              <a:t> </a:t>
            </a:r>
            <a:r>
              <a:rPr lang="en-US" sz="2000" dirty="0" smtClean="0"/>
              <a:t>“Earthquakes are caused by a sudden </a:t>
            </a:r>
            <a:r>
              <a:rPr lang="en-US" sz="2000" dirty="0"/>
              <a:t>movement of the earth's crust caused by the release of stress accumulated along geologic faults or by volcanic activity</a:t>
            </a:r>
            <a:r>
              <a:rPr lang="en-US" sz="2000" dirty="0" smtClean="0"/>
              <a:t>.” This is the definition of an earthquake on “The Free Dictionary by </a:t>
            </a:r>
            <a:r>
              <a:rPr lang="en-US" sz="2000" dirty="0" err="1" smtClean="0"/>
              <a:t>Farlex</a:t>
            </a:r>
            <a:r>
              <a:rPr lang="en-US" sz="2000" dirty="0" smtClean="0"/>
              <a:t>.”</a:t>
            </a:r>
          </a:p>
          <a:p>
            <a:pPr marL="0" indent="0">
              <a:buNone/>
            </a:pPr>
            <a:r>
              <a:rPr lang="en-US" sz="2000" dirty="0" smtClean="0"/>
              <a:t>Earthquakes can happen anywhere on earth, but the most likely place they occur, is the “Ring of Fire.” Along the edge </a:t>
            </a:r>
            <a:r>
              <a:rPr lang="en-US" sz="2000" dirty="0"/>
              <a:t>of Asia, </a:t>
            </a:r>
            <a:r>
              <a:rPr lang="en-US" sz="2000" dirty="0" smtClean="0"/>
              <a:t>north across Alaska</a:t>
            </a:r>
            <a:r>
              <a:rPr lang="en-US" sz="2000" dirty="0"/>
              <a:t>, and south along the coast of North and South America. </a:t>
            </a:r>
            <a:endParaRPr lang="en-US" sz="2000" dirty="0" smtClean="0"/>
          </a:p>
          <a:p>
            <a:pPr marL="0" indent="0">
              <a:buNone/>
            </a:pPr>
            <a:endParaRPr lang="en-US" sz="2000" dirty="0" smtClean="0"/>
          </a:p>
          <a:p>
            <a:pPr marL="0" indent="0">
              <a:buNone/>
            </a:pPr>
            <a:endParaRPr lang="en-US" dirty="0"/>
          </a:p>
        </p:txBody>
      </p:sp>
      <p:sp>
        <p:nvSpPr>
          <p:cNvPr id="4" name="TextBox 3"/>
          <p:cNvSpPr txBox="1"/>
          <p:nvPr/>
        </p:nvSpPr>
        <p:spPr>
          <a:xfrm>
            <a:off x="-1" y="6519446"/>
            <a:ext cx="4982547" cy="246221"/>
          </a:xfrm>
          <a:prstGeom prst="rect">
            <a:avLst/>
          </a:prstGeom>
          <a:noFill/>
        </p:spPr>
        <p:txBody>
          <a:bodyPr wrap="square" rtlCol="0">
            <a:spAutoFit/>
          </a:bodyPr>
          <a:lstStyle/>
          <a:p>
            <a:r>
              <a:rPr lang="en-US" sz="1000" dirty="0" smtClean="0">
                <a:solidFill>
                  <a:srgbClr val="333333"/>
                </a:solidFill>
              </a:rPr>
              <a:t>1. http</a:t>
            </a:r>
            <a:r>
              <a:rPr lang="en-US" sz="1000" dirty="0">
                <a:solidFill>
                  <a:srgbClr val="333333"/>
                </a:solidFill>
              </a:rPr>
              <a:t>://</a:t>
            </a:r>
            <a:r>
              <a:rPr lang="en-US" sz="1000" dirty="0" err="1">
                <a:solidFill>
                  <a:srgbClr val="333333"/>
                </a:solidFill>
              </a:rPr>
              <a:t>stardoves.com</a:t>
            </a:r>
            <a:r>
              <a:rPr lang="en-US" sz="1000" dirty="0">
                <a:solidFill>
                  <a:srgbClr val="333333"/>
                </a:solidFill>
              </a:rPr>
              <a:t>/U.S._Volcano-map_Ring_of-Fire2.gif</a:t>
            </a:r>
          </a:p>
        </p:txBody>
      </p:sp>
      <p:pic>
        <p:nvPicPr>
          <p:cNvPr id="5" name="Picture 4" descr="U.S._Volcano-map_Ring_of-Fire2.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2296"/>
            <a:ext cx="9143999" cy="3337150"/>
          </a:xfrm>
          <a:prstGeom prst="rect">
            <a:avLst/>
          </a:prstGeom>
        </p:spPr>
      </p:pic>
      <p:sp>
        <p:nvSpPr>
          <p:cNvPr id="7" name="TextBox 6"/>
          <p:cNvSpPr txBox="1"/>
          <p:nvPr/>
        </p:nvSpPr>
        <p:spPr>
          <a:xfrm>
            <a:off x="3464801" y="6519446"/>
            <a:ext cx="2562775" cy="246221"/>
          </a:xfrm>
          <a:prstGeom prst="rect">
            <a:avLst/>
          </a:prstGeom>
          <a:noFill/>
        </p:spPr>
        <p:txBody>
          <a:bodyPr wrap="square" rtlCol="0">
            <a:spAutoFit/>
          </a:bodyPr>
          <a:lstStyle/>
          <a:p>
            <a:r>
              <a:rPr lang="en-US" sz="1000" dirty="0" smtClean="0">
                <a:solidFill>
                  <a:schemeClr val="bg2"/>
                </a:solidFill>
              </a:rPr>
              <a:t>http://en.wikipedia.org/wiki/Earthquake</a:t>
            </a:r>
            <a:endParaRPr lang="en-US" sz="1000" dirty="0">
              <a:solidFill>
                <a:schemeClr val="bg2"/>
              </a:solidFill>
            </a:endParaRPr>
          </a:p>
        </p:txBody>
      </p:sp>
      <p:sp>
        <p:nvSpPr>
          <p:cNvPr id="6" name="TextBox 5"/>
          <p:cNvSpPr txBox="1"/>
          <p:nvPr/>
        </p:nvSpPr>
        <p:spPr>
          <a:xfrm>
            <a:off x="6445534" y="6519446"/>
            <a:ext cx="1551098" cy="246221"/>
          </a:xfrm>
          <a:prstGeom prst="rect">
            <a:avLst/>
          </a:prstGeom>
          <a:noFill/>
        </p:spPr>
        <p:txBody>
          <a:bodyPr wrap="square" rtlCol="0">
            <a:spAutoFit/>
          </a:bodyPr>
          <a:lstStyle/>
          <a:p>
            <a:r>
              <a:rPr lang="en-US" sz="1000" dirty="0" smtClean="0">
                <a:solidFill>
                  <a:schemeClr val="tx2">
                    <a:lumMod val="10000"/>
                  </a:schemeClr>
                </a:solidFill>
              </a:rPr>
              <a:t>2. BC Science Textbook</a:t>
            </a:r>
            <a:endParaRPr lang="en-US" sz="1000" dirty="0">
              <a:solidFill>
                <a:schemeClr val="tx2">
                  <a:lumMod val="10000"/>
                </a:schemeClr>
              </a:solidFill>
            </a:endParaRPr>
          </a:p>
        </p:txBody>
      </p:sp>
    </p:spTree>
    <p:extLst>
      <p:ext uri="{BB962C8B-B14F-4D97-AF65-F5344CB8AC3E}">
        <p14:creationId xmlns:p14="http://schemas.microsoft.com/office/powerpoint/2010/main" val="321026473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a:t>
            </a:r>
            <a:endParaRPr lang="en-US" dirty="0"/>
          </a:p>
        </p:txBody>
      </p:sp>
      <p:sp>
        <p:nvSpPr>
          <p:cNvPr id="3" name="Content Placeholder 2"/>
          <p:cNvSpPr>
            <a:spLocks noGrp="1"/>
          </p:cNvSpPr>
          <p:nvPr>
            <p:ph idx="1"/>
          </p:nvPr>
        </p:nvSpPr>
        <p:spPr>
          <a:xfrm>
            <a:off x="0" y="1468752"/>
            <a:ext cx="9144000" cy="1709877"/>
          </a:xfrm>
        </p:spPr>
        <p:txBody>
          <a:bodyPr>
            <a:normAutofit fontScale="92500" lnSpcReduction="10000"/>
          </a:bodyPr>
          <a:lstStyle/>
          <a:p>
            <a:pPr marL="0" indent="0">
              <a:buNone/>
            </a:pPr>
            <a:r>
              <a:rPr lang="en-US" sz="2000" dirty="0"/>
              <a:t>What is a fault? That is a question you might ask before you start reading. A fault is a surface where 2 rocky blocks move on when they break. Here is the process. 2 plates scrape past, collide or pull apart from each other. All of this damages the crust until the crust has had enough. Finally, the part of the crust breaks apart into 2 rocky pieces and move across the “fault”. The sudden movement makes an earthquake. There are 3 different kinds of fault.</a:t>
            </a:r>
          </a:p>
        </p:txBody>
      </p:sp>
      <p:sp>
        <p:nvSpPr>
          <p:cNvPr id="6" name="TextBox 5"/>
          <p:cNvSpPr txBox="1"/>
          <p:nvPr/>
        </p:nvSpPr>
        <p:spPr>
          <a:xfrm>
            <a:off x="-1" y="6349292"/>
            <a:ext cx="4426858" cy="230832"/>
          </a:xfrm>
          <a:prstGeom prst="rect">
            <a:avLst/>
          </a:prstGeom>
          <a:noFill/>
        </p:spPr>
        <p:txBody>
          <a:bodyPr wrap="square" rtlCol="0">
            <a:spAutoFit/>
          </a:bodyPr>
          <a:lstStyle/>
          <a:p>
            <a:r>
              <a:rPr lang="en-US" sz="900" dirty="0" smtClean="0">
                <a:solidFill>
                  <a:schemeClr val="bg2">
                    <a:lumMod val="50000"/>
                  </a:schemeClr>
                </a:solidFill>
              </a:rPr>
              <a:t>1. </a:t>
            </a:r>
            <a:r>
              <a:rPr lang="en-US" sz="900" smtClean="0">
                <a:solidFill>
                  <a:schemeClr val="bg2">
                    <a:lumMod val="50000"/>
                  </a:schemeClr>
                </a:solidFill>
              </a:rPr>
              <a:t>http://whatiscivilengineering.csce.ca/images/earthquakes/earthquake26.jpg</a:t>
            </a:r>
            <a:endParaRPr lang="en-US" sz="900" dirty="0">
              <a:solidFill>
                <a:schemeClr val="bg2">
                  <a:lumMod val="50000"/>
                </a:schemeClr>
              </a:solidFill>
            </a:endParaRPr>
          </a:p>
        </p:txBody>
      </p:sp>
      <p:sp>
        <p:nvSpPr>
          <p:cNvPr id="8" name="TextBox 7"/>
          <p:cNvSpPr txBox="1"/>
          <p:nvPr/>
        </p:nvSpPr>
        <p:spPr>
          <a:xfrm>
            <a:off x="4709245" y="6534834"/>
            <a:ext cx="3187226" cy="507831"/>
          </a:xfrm>
          <a:prstGeom prst="rect">
            <a:avLst/>
          </a:prstGeom>
          <a:noFill/>
        </p:spPr>
        <p:txBody>
          <a:bodyPr wrap="square" rtlCol="0">
            <a:spAutoFit/>
          </a:bodyPr>
          <a:lstStyle/>
          <a:p>
            <a:r>
              <a:rPr lang="en-US" sz="900" dirty="0" smtClean="0">
                <a:solidFill>
                  <a:schemeClr val="bg2">
                    <a:lumMod val="50000"/>
                  </a:schemeClr>
                </a:solidFill>
              </a:rPr>
              <a:t>2. http://geomaps.wr.usgs.gov/parks/deform/gfaults.html</a:t>
            </a:r>
          </a:p>
          <a:p>
            <a:endParaRPr lang="en-US" dirty="0">
              <a:solidFill>
                <a:schemeClr val="bg2">
                  <a:lumMod val="50000"/>
                </a:schemeClr>
              </a:solidFill>
            </a:endParaRPr>
          </a:p>
        </p:txBody>
      </p:sp>
      <p:sp>
        <p:nvSpPr>
          <p:cNvPr id="5" name="TextBox 4"/>
          <p:cNvSpPr txBox="1"/>
          <p:nvPr/>
        </p:nvSpPr>
        <p:spPr>
          <a:xfrm>
            <a:off x="4829340" y="6349292"/>
            <a:ext cx="1473518" cy="523220"/>
          </a:xfrm>
          <a:prstGeom prst="rect">
            <a:avLst/>
          </a:prstGeom>
          <a:noFill/>
        </p:spPr>
        <p:txBody>
          <a:bodyPr wrap="none" rtlCol="0">
            <a:spAutoFit/>
          </a:bodyPr>
          <a:lstStyle/>
          <a:p>
            <a:r>
              <a:rPr lang="en-US" sz="1000" dirty="0" smtClean="0">
                <a:solidFill>
                  <a:schemeClr val="tx2">
                    <a:lumMod val="10000"/>
                  </a:schemeClr>
                </a:solidFill>
              </a:rPr>
              <a:t>3. BC </a:t>
            </a:r>
            <a:r>
              <a:rPr lang="en-US" sz="1000" dirty="0">
                <a:solidFill>
                  <a:schemeClr val="tx2">
                    <a:lumMod val="10000"/>
                  </a:schemeClr>
                </a:solidFill>
              </a:rPr>
              <a:t>Science Textbook</a:t>
            </a:r>
          </a:p>
          <a:p>
            <a:endParaRPr lang="en-US" dirty="0"/>
          </a:p>
        </p:txBody>
      </p:sp>
      <p:pic>
        <p:nvPicPr>
          <p:cNvPr id="16388" name="Picture 4" descr="http://whatiscivilengineering.csce.ca/images/earthquakes/earthquake26.jpg"/>
          <p:cNvPicPr>
            <a:picLocks noChangeAspect="1" noChangeArrowheads="1"/>
          </p:cNvPicPr>
          <p:nvPr/>
        </p:nvPicPr>
        <p:blipFill>
          <a:blip r:embed="rId2"/>
          <a:srcRect/>
          <a:stretch>
            <a:fillRect/>
          </a:stretch>
        </p:blipFill>
        <p:spPr bwMode="auto">
          <a:xfrm>
            <a:off x="1973944" y="3178629"/>
            <a:ext cx="5196114" cy="3170663"/>
          </a:xfrm>
          <a:prstGeom prst="rect">
            <a:avLst/>
          </a:prstGeom>
          <a:noFill/>
        </p:spPr>
      </p:pic>
    </p:spTree>
    <p:extLst>
      <p:ext uri="{BB962C8B-B14F-4D97-AF65-F5344CB8AC3E}">
        <p14:creationId xmlns:p14="http://schemas.microsoft.com/office/powerpoint/2010/main" val="407896301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Fault</a:t>
            </a:r>
            <a:endParaRPr lang="en-US" dirty="0"/>
          </a:p>
        </p:txBody>
      </p:sp>
      <p:sp>
        <p:nvSpPr>
          <p:cNvPr id="3" name="Content Placeholder 2"/>
          <p:cNvSpPr>
            <a:spLocks noGrp="1"/>
          </p:cNvSpPr>
          <p:nvPr>
            <p:ph idx="1"/>
          </p:nvPr>
        </p:nvSpPr>
        <p:spPr>
          <a:xfrm>
            <a:off x="0" y="1453453"/>
            <a:ext cx="9144000" cy="1492948"/>
          </a:xfrm>
        </p:spPr>
        <p:txBody>
          <a:bodyPr>
            <a:noAutofit/>
          </a:bodyPr>
          <a:lstStyle/>
          <a:p>
            <a:pPr marL="0" indent="0">
              <a:buNone/>
            </a:pPr>
            <a:r>
              <a:rPr lang="en-US" sz="2000" dirty="0" smtClean="0"/>
              <a:t>A normal fault is not different from any other fault except a part of the plate moves down, not up. The other part of the plate will be shaped like a foot; it is called a foot wall. That is how you know if you understand it. The part moving down is called a hanging wall. The cliff that it makes is called a fault scarp.</a:t>
            </a:r>
            <a:endParaRPr lang="en-US" sz="2200" dirty="0"/>
          </a:p>
        </p:txBody>
      </p:sp>
      <p:pic>
        <p:nvPicPr>
          <p:cNvPr id="4" name="Picture 3" descr="normfaultLABEL.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265714"/>
            <a:ext cx="5753100" cy="3037680"/>
          </a:xfrm>
          <a:prstGeom prst="rect">
            <a:avLst/>
          </a:prstGeom>
        </p:spPr>
      </p:pic>
      <p:sp>
        <p:nvSpPr>
          <p:cNvPr id="5" name="TextBox 4"/>
          <p:cNvSpPr txBox="1"/>
          <p:nvPr/>
        </p:nvSpPr>
        <p:spPr>
          <a:xfrm>
            <a:off x="1" y="6627168"/>
            <a:ext cx="3111500" cy="230832"/>
          </a:xfrm>
          <a:prstGeom prst="rect">
            <a:avLst/>
          </a:prstGeom>
          <a:noFill/>
        </p:spPr>
        <p:txBody>
          <a:bodyPr wrap="square" rtlCol="0">
            <a:spAutoFit/>
          </a:bodyPr>
          <a:lstStyle/>
          <a:p>
            <a:r>
              <a:rPr lang="en-US" sz="900" dirty="0" smtClean="0">
                <a:solidFill>
                  <a:srgbClr val="333333"/>
                </a:solidFill>
              </a:rPr>
              <a:t>1. http</a:t>
            </a:r>
            <a:r>
              <a:rPr lang="en-US" sz="900" dirty="0">
                <a:solidFill>
                  <a:srgbClr val="333333"/>
                </a:solidFill>
              </a:rPr>
              <a:t>://</a:t>
            </a:r>
            <a:r>
              <a:rPr lang="en-US" sz="900" dirty="0" err="1">
                <a:solidFill>
                  <a:srgbClr val="333333"/>
                </a:solidFill>
              </a:rPr>
              <a:t>geomaps.wr.usgs.gov</a:t>
            </a:r>
            <a:r>
              <a:rPr lang="en-US" sz="900" dirty="0">
                <a:solidFill>
                  <a:srgbClr val="333333"/>
                </a:solidFill>
              </a:rPr>
              <a:t>/parks/deform/</a:t>
            </a:r>
            <a:r>
              <a:rPr lang="en-US" sz="900" dirty="0" err="1">
                <a:solidFill>
                  <a:srgbClr val="333333"/>
                </a:solidFill>
              </a:rPr>
              <a:t>gnormal.html</a:t>
            </a:r>
            <a:endParaRPr lang="en-US" sz="900" dirty="0">
              <a:solidFill>
                <a:srgbClr val="333333"/>
              </a:solidFill>
            </a:endParaRPr>
          </a:p>
        </p:txBody>
      </p:sp>
      <p:sp>
        <p:nvSpPr>
          <p:cNvPr id="7" name="TextBox 6"/>
          <p:cNvSpPr txBox="1"/>
          <p:nvPr/>
        </p:nvSpPr>
        <p:spPr>
          <a:xfrm>
            <a:off x="3111500" y="6627168"/>
            <a:ext cx="3358085" cy="507831"/>
          </a:xfrm>
          <a:prstGeom prst="rect">
            <a:avLst/>
          </a:prstGeom>
          <a:noFill/>
        </p:spPr>
        <p:txBody>
          <a:bodyPr wrap="square" rtlCol="0">
            <a:spAutoFit/>
          </a:bodyPr>
          <a:lstStyle/>
          <a:p>
            <a:r>
              <a:rPr lang="en-US" sz="900" dirty="0" smtClean="0">
                <a:solidFill>
                  <a:schemeClr val="bg2">
                    <a:lumMod val="50000"/>
                  </a:schemeClr>
                </a:solidFill>
              </a:rPr>
              <a:t>2. http://geomaps.wr.usgs.gov/parks/deform/gfaults.html </a:t>
            </a:r>
            <a:r>
              <a:rPr lang="en-US" sz="900" dirty="0" smtClean="0"/>
              <a:t> </a:t>
            </a:r>
          </a:p>
          <a:p>
            <a:endParaRPr lang="en-US" dirty="0"/>
          </a:p>
        </p:txBody>
      </p:sp>
      <p:sp>
        <p:nvSpPr>
          <p:cNvPr id="6" name="TextBox 5"/>
          <p:cNvSpPr txBox="1"/>
          <p:nvPr/>
        </p:nvSpPr>
        <p:spPr>
          <a:xfrm>
            <a:off x="6469585" y="6627168"/>
            <a:ext cx="2077963" cy="400110"/>
          </a:xfrm>
          <a:prstGeom prst="rect">
            <a:avLst/>
          </a:prstGeom>
          <a:noFill/>
        </p:spPr>
        <p:txBody>
          <a:bodyPr wrap="square" rtlCol="0">
            <a:spAutoFit/>
          </a:bodyPr>
          <a:lstStyle/>
          <a:p>
            <a:r>
              <a:rPr lang="en-US" sz="1000" dirty="0" smtClean="0">
                <a:solidFill>
                  <a:schemeClr val="tx2">
                    <a:lumMod val="10000"/>
                  </a:schemeClr>
                </a:solidFill>
              </a:rPr>
              <a:t>3. BC </a:t>
            </a:r>
            <a:r>
              <a:rPr lang="en-US" sz="1000" dirty="0">
                <a:solidFill>
                  <a:schemeClr val="tx2">
                    <a:lumMod val="10000"/>
                  </a:schemeClr>
                </a:solidFill>
              </a:rPr>
              <a:t>Science Textbook</a:t>
            </a:r>
          </a:p>
          <a:p>
            <a:endParaRPr lang="en-US" sz="1000" dirty="0"/>
          </a:p>
        </p:txBody>
      </p:sp>
    </p:spTree>
    <p:extLst>
      <p:ext uri="{BB962C8B-B14F-4D97-AF65-F5344CB8AC3E}">
        <p14:creationId xmlns:p14="http://schemas.microsoft.com/office/powerpoint/2010/main" val="359682325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Fault</a:t>
            </a:r>
            <a:endParaRPr lang="en-US" dirty="0"/>
          </a:p>
        </p:txBody>
      </p:sp>
      <p:sp>
        <p:nvSpPr>
          <p:cNvPr id="3" name="Content Placeholder 2"/>
          <p:cNvSpPr>
            <a:spLocks noGrp="1"/>
          </p:cNvSpPr>
          <p:nvPr>
            <p:ph idx="1"/>
          </p:nvPr>
        </p:nvSpPr>
        <p:spPr>
          <a:xfrm>
            <a:off x="779463" y="1828801"/>
            <a:ext cx="7583488" cy="986308"/>
          </a:xfrm>
        </p:spPr>
        <p:txBody>
          <a:bodyPr/>
          <a:lstStyle/>
          <a:p>
            <a:pPr marL="0" indent="0">
              <a:buNone/>
            </a:pPr>
            <a:r>
              <a:rPr lang="en-US" dirty="0"/>
              <a:t>A reverse fault is practically a normal fault, but instead of the plate going down, it goes up.</a:t>
            </a:r>
          </a:p>
        </p:txBody>
      </p:sp>
      <p:pic>
        <p:nvPicPr>
          <p:cNvPr id="4" name="Picture 3" descr="reversefaultLABEL.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718" y="2979183"/>
            <a:ext cx="7814233" cy="3509485"/>
          </a:xfrm>
          <a:prstGeom prst="rect">
            <a:avLst/>
          </a:prstGeom>
        </p:spPr>
      </p:pic>
      <p:sp>
        <p:nvSpPr>
          <p:cNvPr id="5" name="TextBox 4"/>
          <p:cNvSpPr txBox="1"/>
          <p:nvPr/>
        </p:nvSpPr>
        <p:spPr>
          <a:xfrm>
            <a:off x="0" y="6604084"/>
            <a:ext cx="3108543" cy="230832"/>
          </a:xfrm>
          <a:prstGeom prst="rect">
            <a:avLst/>
          </a:prstGeom>
          <a:noFill/>
        </p:spPr>
        <p:txBody>
          <a:bodyPr wrap="none" rtlCol="0">
            <a:spAutoFit/>
          </a:bodyPr>
          <a:lstStyle/>
          <a:p>
            <a:r>
              <a:rPr lang="en-US" sz="900" dirty="0" smtClean="0">
                <a:solidFill>
                  <a:schemeClr val="bg2">
                    <a:lumMod val="50000"/>
                  </a:schemeClr>
                </a:solidFill>
              </a:rPr>
              <a:t>1. http</a:t>
            </a:r>
            <a:r>
              <a:rPr lang="en-US" sz="900" dirty="0">
                <a:solidFill>
                  <a:schemeClr val="bg2">
                    <a:lumMod val="50000"/>
                  </a:schemeClr>
                </a:solidFill>
              </a:rPr>
              <a:t>://</a:t>
            </a:r>
            <a:r>
              <a:rPr lang="en-US" sz="900" dirty="0" err="1">
                <a:solidFill>
                  <a:schemeClr val="bg2">
                    <a:lumMod val="50000"/>
                  </a:schemeClr>
                </a:solidFill>
              </a:rPr>
              <a:t>geomaps.wr.usgs.gov</a:t>
            </a:r>
            <a:r>
              <a:rPr lang="en-US" sz="900" dirty="0">
                <a:solidFill>
                  <a:schemeClr val="bg2">
                    <a:lumMod val="50000"/>
                  </a:schemeClr>
                </a:solidFill>
              </a:rPr>
              <a:t>/parks/deform/</a:t>
            </a:r>
            <a:r>
              <a:rPr lang="en-US" sz="900" dirty="0" err="1">
                <a:solidFill>
                  <a:schemeClr val="bg2">
                    <a:lumMod val="50000"/>
                  </a:schemeClr>
                </a:solidFill>
              </a:rPr>
              <a:t>greverse.html</a:t>
            </a:r>
            <a:endParaRPr lang="en-US" sz="900" dirty="0">
              <a:solidFill>
                <a:schemeClr val="bg2">
                  <a:lumMod val="50000"/>
                </a:schemeClr>
              </a:solidFill>
            </a:endParaRPr>
          </a:p>
        </p:txBody>
      </p:sp>
      <p:sp>
        <p:nvSpPr>
          <p:cNvPr id="6" name="TextBox 5"/>
          <p:cNvSpPr txBox="1"/>
          <p:nvPr/>
        </p:nvSpPr>
        <p:spPr>
          <a:xfrm>
            <a:off x="3029996" y="6604084"/>
            <a:ext cx="3588701" cy="507831"/>
          </a:xfrm>
          <a:prstGeom prst="rect">
            <a:avLst/>
          </a:prstGeom>
          <a:noFill/>
        </p:spPr>
        <p:txBody>
          <a:bodyPr wrap="square" rtlCol="0">
            <a:spAutoFit/>
          </a:bodyPr>
          <a:lstStyle/>
          <a:p>
            <a:r>
              <a:rPr lang="en-US" sz="900" dirty="0" smtClean="0">
                <a:solidFill>
                  <a:schemeClr val="bg2">
                    <a:lumMod val="50000"/>
                  </a:schemeClr>
                </a:solidFill>
              </a:rPr>
              <a:t>2. http://geology.about.com/library/bl/blnutshell_fault-type.htm</a:t>
            </a:r>
          </a:p>
          <a:p>
            <a:endParaRPr lang="en-US" dirty="0"/>
          </a:p>
        </p:txBody>
      </p:sp>
      <p:sp>
        <p:nvSpPr>
          <p:cNvPr id="7" name="TextBox 6"/>
          <p:cNvSpPr txBox="1"/>
          <p:nvPr/>
        </p:nvSpPr>
        <p:spPr>
          <a:xfrm>
            <a:off x="6618698" y="6588695"/>
            <a:ext cx="1473518" cy="523220"/>
          </a:xfrm>
          <a:prstGeom prst="rect">
            <a:avLst/>
          </a:prstGeom>
          <a:noFill/>
        </p:spPr>
        <p:txBody>
          <a:bodyPr wrap="none" rtlCol="0">
            <a:spAutoFit/>
          </a:bodyPr>
          <a:lstStyle/>
          <a:p>
            <a:r>
              <a:rPr lang="en-US" sz="1000" dirty="0" smtClean="0">
                <a:solidFill>
                  <a:schemeClr val="tx2">
                    <a:lumMod val="10000"/>
                  </a:schemeClr>
                </a:solidFill>
              </a:rPr>
              <a:t>3. BC </a:t>
            </a:r>
            <a:r>
              <a:rPr lang="en-US" sz="1000" dirty="0">
                <a:solidFill>
                  <a:schemeClr val="tx2">
                    <a:lumMod val="10000"/>
                  </a:schemeClr>
                </a:solidFill>
              </a:rPr>
              <a:t>Science Textbook</a:t>
            </a:r>
          </a:p>
          <a:p>
            <a:endParaRPr lang="en-US" dirty="0"/>
          </a:p>
        </p:txBody>
      </p:sp>
    </p:spTree>
    <p:extLst>
      <p:ext uri="{BB962C8B-B14F-4D97-AF65-F5344CB8AC3E}">
        <p14:creationId xmlns:p14="http://schemas.microsoft.com/office/powerpoint/2010/main" val="195075986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Strike Slip Fault</a:t>
            </a:r>
            <a:endParaRPr lang="en-US" dirty="0"/>
          </a:p>
        </p:txBody>
      </p:sp>
      <p:sp>
        <p:nvSpPr>
          <p:cNvPr id="3" name="Content Placeholder 2"/>
          <p:cNvSpPr>
            <a:spLocks noGrp="1"/>
          </p:cNvSpPr>
          <p:nvPr>
            <p:ph idx="1"/>
          </p:nvPr>
        </p:nvSpPr>
        <p:spPr>
          <a:xfrm>
            <a:off x="779463" y="1828800"/>
            <a:ext cx="7583488" cy="1384095"/>
          </a:xfrm>
        </p:spPr>
        <p:txBody>
          <a:bodyPr/>
          <a:lstStyle/>
          <a:p>
            <a:pPr marL="0" indent="0">
              <a:buNone/>
            </a:pPr>
            <a:r>
              <a:rPr lang="en-US" dirty="0"/>
              <a:t>A strike slip fault is when 2 plates move sideways against each other instead of up or down.  They do not produce fault scarps because they move </a:t>
            </a:r>
            <a:r>
              <a:rPr lang="en-US" dirty="0" smtClean="0"/>
              <a:t>sideways. </a:t>
            </a:r>
            <a:endParaRPr lang="en-US" dirty="0"/>
          </a:p>
        </p:txBody>
      </p:sp>
      <p:pic>
        <p:nvPicPr>
          <p:cNvPr id="4" name="Picture 3" descr="strikeslip.gif"/>
          <p:cNvPicPr>
            <a:picLocks noChangeAspect="1"/>
          </p:cNvPicPr>
          <p:nvPr/>
        </p:nvPicPr>
        <p:blipFill>
          <a:blip r:embed="rId2"/>
          <a:stretch>
            <a:fillRect/>
          </a:stretch>
        </p:blipFill>
        <p:spPr>
          <a:xfrm>
            <a:off x="2043513" y="3212895"/>
            <a:ext cx="4976021" cy="2456715"/>
          </a:xfrm>
          <a:prstGeom prst="rect">
            <a:avLst/>
          </a:prstGeom>
        </p:spPr>
      </p:pic>
      <p:sp>
        <p:nvSpPr>
          <p:cNvPr id="9" name="TextBox 8"/>
          <p:cNvSpPr txBox="1"/>
          <p:nvPr/>
        </p:nvSpPr>
        <p:spPr>
          <a:xfrm>
            <a:off x="152401" y="6641071"/>
            <a:ext cx="5968482" cy="369329"/>
          </a:xfrm>
          <a:prstGeom prst="rect">
            <a:avLst/>
          </a:prstGeom>
          <a:noFill/>
        </p:spPr>
        <p:txBody>
          <a:bodyPr wrap="square" rtlCol="0">
            <a:spAutoFit/>
          </a:bodyPr>
          <a:lstStyle/>
          <a:p>
            <a:endParaRPr lang="en-US" dirty="0"/>
          </a:p>
        </p:txBody>
      </p:sp>
      <p:sp>
        <p:nvSpPr>
          <p:cNvPr id="10" name="TextBox 9"/>
          <p:cNvSpPr txBox="1"/>
          <p:nvPr/>
        </p:nvSpPr>
        <p:spPr>
          <a:xfrm>
            <a:off x="0" y="6571820"/>
            <a:ext cx="3191069" cy="230832"/>
          </a:xfrm>
          <a:prstGeom prst="rect">
            <a:avLst/>
          </a:prstGeom>
          <a:noFill/>
        </p:spPr>
        <p:txBody>
          <a:bodyPr wrap="square" rtlCol="0">
            <a:spAutoFit/>
          </a:bodyPr>
          <a:lstStyle/>
          <a:p>
            <a:r>
              <a:rPr lang="en-US" sz="900" dirty="0" smtClean="0">
                <a:solidFill>
                  <a:schemeClr val="bg2">
                    <a:lumMod val="50000"/>
                  </a:schemeClr>
                </a:solidFill>
              </a:rPr>
              <a:t>1. http://geomaps.wr.usgs.gov/parks/deform/gfaults.html</a:t>
            </a:r>
            <a:endParaRPr lang="en-US" sz="900" dirty="0">
              <a:solidFill>
                <a:schemeClr val="bg2">
                  <a:lumMod val="50000"/>
                </a:schemeClr>
              </a:solidFill>
            </a:endParaRPr>
          </a:p>
        </p:txBody>
      </p:sp>
      <p:sp>
        <p:nvSpPr>
          <p:cNvPr id="11" name="TextBox 10"/>
          <p:cNvSpPr txBox="1"/>
          <p:nvPr/>
        </p:nvSpPr>
        <p:spPr>
          <a:xfrm>
            <a:off x="2948473" y="6548736"/>
            <a:ext cx="3172409" cy="507831"/>
          </a:xfrm>
          <a:prstGeom prst="rect">
            <a:avLst/>
          </a:prstGeom>
          <a:noFill/>
        </p:spPr>
        <p:txBody>
          <a:bodyPr wrap="square" rtlCol="0">
            <a:spAutoFit/>
          </a:bodyPr>
          <a:lstStyle/>
          <a:p>
            <a:r>
              <a:rPr lang="en-US" sz="900" dirty="0" smtClean="0">
                <a:solidFill>
                  <a:schemeClr val="bg2">
                    <a:lumMod val="50000"/>
                  </a:schemeClr>
                </a:solidFill>
              </a:rPr>
              <a:t>2. http://geomaps.wr.usgs.gov/parks/deform/gfaults.htm</a:t>
            </a:r>
            <a:r>
              <a:rPr lang="en-US" sz="900" dirty="0" smtClean="0"/>
              <a:t>l</a:t>
            </a:r>
          </a:p>
          <a:p>
            <a:endParaRPr lang="en-US" dirty="0"/>
          </a:p>
        </p:txBody>
      </p:sp>
      <p:sp>
        <p:nvSpPr>
          <p:cNvPr id="5" name="TextBox 4"/>
          <p:cNvSpPr txBox="1"/>
          <p:nvPr/>
        </p:nvSpPr>
        <p:spPr>
          <a:xfrm>
            <a:off x="6349807" y="6571820"/>
            <a:ext cx="1473518" cy="523220"/>
          </a:xfrm>
          <a:prstGeom prst="rect">
            <a:avLst/>
          </a:prstGeom>
          <a:noFill/>
        </p:spPr>
        <p:txBody>
          <a:bodyPr wrap="none" rtlCol="0">
            <a:spAutoFit/>
          </a:bodyPr>
          <a:lstStyle/>
          <a:p>
            <a:r>
              <a:rPr lang="en-US" sz="1000" dirty="0" smtClean="0">
                <a:solidFill>
                  <a:schemeClr val="tx2">
                    <a:lumMod val="10000"/>
                  </a:schemeClr>
                </a:solidFill>
              </a:rPr>
              <a:t>3. BC </a:t>
            </a:r>
            <a:r>
              <a:rPr lang="en-US" sz="1000" dirty="0">
                <a:solidFill>
                  <a:schemeClr val="tx2">
                    <a:lumMod val="10000"/>
                  </a:schemeClr>
                </a:solidFill>
              </a:rPr>
              <a:t>Science Textbook</a:t>
            </a:r>
          </a:p>
          <a:p>
            <a:endParaRPr lang="en-US" dirty="0"/>
          </a:p>
        </p:txBody>
      </p:sp>
    </p:spTree>
    <p:extLst>
      <p:ext uri="{BB962C8B-B14F-4D97-AF65-F5344CB8AC3E}">
        <p14:creationId xmlns:p14="http://schemas.microsoft.com/office/powerpoint/2010/main" val="263823511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Seismic Waves</a:t>
            </a:r>
            <a:endParaRPr lang="en-US" dirty="0"/>
          </a:p>
        </p:txBody>
      </p:sp>
      <p:sp>
        <p:nvSpPr>
          <p:cNvPr id="3" name="Content Placeholder 2"/>
          <p:cNvSpPr>
            <a:spLocks noGrp="1"/>
          </p:cNvSpPr>
          <p:nvPr>
            <p:ph idx="1"/>
          </p:nvPr>
        </p:nvSpPr>
        <p:spPr>
          <a:xfrm>
            <a:off x="779463" y="1828801"/>
            <a:ext cx="7583488" cy="1530220"/>
          </a:xfrm>
        </p:spPr>
        <p:txBody>
          <a:bodyPr>
            <a:noAutofit/>
          </a:bodyPr>
          <a:lstStyle/>
          <a:p>
            <a:pPr marL="0" indent="0">
              <a:buNone/>
            </a:pPr>
            <a:r>
              <a:rPr lang="en-US" sz="2000" dirty="0"/>
              <a:t>What are seismic waves? They are the reason we can analyze earthquakes. Seismic waves are divided into </a:t>
            </a:r>
            <a:r>
              <a:rPr lang="en-US" sz="2000" dirty="0" smtClean="0"/>
              <a:t>3 </a:t>
            </a:r>
            <a:r>
              <a:rPr lang="en-US" sz="2000" dirty="0"/>
              <a:t>different waves. First, there are primary waves and secondary waves, they are called “body waves”. Also, there are surface waves. Without seismic waves, earthquakes will be a lot harder to research on.</a:t>
            </a:r>
          </a:p>
        </p:txBody>
      </p:sp>
      <p:pic>
        <p:nvPicPr>
          <p:cNvPr id="4" name="Picture 3" descr="Seismic-waves_full_size_landscape.jpg"/>
          <p:cNvPicPr>
            <a:picLocks noChangeAspect="1"/>
          </p:cNvPicPr>
          <p:nvPr/>
        </p:nvPicPr>
        <p:blipFill>
          <a:blip r:embed="rId2"/>
          <a:stretch>
            <a:fillRect/>
          </a:stretch>
        </p:blipFill>
        <p:spPr>
          <a:xfrm>
            <a:off x="1586204" y="3614057"/>
            <a:ext cx="5539216" cy="2909853"/>
          </a:xfrm>
          <a:prstGeom prst="rect">
            <a:avLst/>
          </a:prstGeom>
        </p:spPr>
      </p:pic>
      <p:sp>
        <p:nvSpPr>
          <p:cNvPr id="5" name="TextBox 4"/>
          <p:cNvSpPr txBox="1"/>
          <p:nvPr/>
        </p:nvSpPr>
        <p:spPr>
          <a:xfrm>
            <a:off x="-1" y="6535074"/>
            <a:ext cx="5618197" cy="246221"/>
          </a:xfrm>
          <a:prstGeom prst="rect">
            <a:avLst/>
          </a:prstGeom>
          <a:noFill/>
        </p:spPr>
        <p:txBody>
          <a:bodyPr wrap="square" rtlCol="0">
            <a:spAutoFit/>
          </a:bodyPr>
          <a:lstStyle/>
          <a:p>
            <a:r>
              <a:rPr lang="en-US" sz="1000" dirty="0" smtClean="0">
                <a:ln w="18415" cmpd="sng">
                  <a:solidFill>
                    <a:srgbClr val="FFFFFF"/>
                  </a:solidFill>
                  <a:prstDash val="solid"/>
                </a:ln>
                <a:solidFill>
                  <a:srgbClr val="1C1C10"/>
                </a:solidFill>
                <a:effectLst>
                  <a:outerShdw blurRad="63500" dir="3600000" algn="tl" rotWithShape="0">
                    <a:srgbClr val="000000">
                      <a:alpha val="70000"/>
                    </a:srgbClr>
                  </a:outerShdw>
                </a:effectLst>
              </a:rPr>
              <a:t>1.  </a:t>
            </a:r>
            <a:r>
              <a:rPr lang="en-US" sz="1000" dirty="0">
                <a:ln w="18415" cmpd="sng">
                  <a:solidFill>
                    <a:srgbClr val="FFFFFF"/>
                  </a:solidFill>
                  <a:prstDash val="solid"/>
                </a:ln>
                <a:solidFill>
                  <a:srgbClr val="1C1C10"/>
                </a:solidFill>
                <a:effectLst>
                  <a:outerShdw blurRad="63500" dir="3600000" algn="tl" rotWithShape="0">
                    <a:srgbClr val="000000">
                      <a:alpha val="70000"/>
                    </a:srgbClr>
                  </a:outerShdw>
                </a:effectLst>
                <a:hlinkClick r:id="rId3"/>
              </a:rPr>
              <a:t>http://www.sciencelearn.org.nz/Contexts/Earthquakes/Sci-Media/Images/Seismic-waves1</a:t>
            </a:r>
            <a:endParaRPr lang="en-US" sz="1000" dirty="0">
              <a:ln w="18415" cmpd="sng">
                <a:solidFill>
                  <a:srgbClr val="FFFFFF"/>
                </a:solidFill>
                <a:prstDash val="solid"/>
              </a:ln>
              <a:solidFill>
                <a:srgbClr val="1C1C10"/>
              </a:solidFill>
              <a:effectLst>
                <a:outerShdw blurRad="63500" dir="3600000" algn="tl" rotWithShape="0">
                  <a:srgbClr val="000000">
                    <a:alpha val="70000"/>
                  </a:srgbClr>
                </a:outerShdw>
              </a:effectLst>
            </a:endParaRPr>
          </a:p>
        </p:txBody>
      </p:sp>
      <p:sp>
        <p:nvSpPr>
          <p:cNvPr id="6" name="TextBox 5"/>
          <p:cNvSpPr txBox="1"/>
          <p:nvPr/>
        </p:nvSpPr>
        <p:spPr>
          <a:xfrm>
            <a:off x="5618197" y="6523910"/>
            <a:ext cx="1339454" cy="523220"/>
          </a:xfrm>
          <a:prstGeom prst="rect">
            <a:avLst/>
          </a:prstGeom>
          <a:noFill/>
        </p:spPr>
        <p:txBody>
          <a:bodyPr wrap="none" rtlCol="0">
            <a:spAutoFit/>
          </a:bodyPr>
          <a:lstStyle/>
          <a:p>
            <a:r>
              <a:rPr lang="en-US" sz="1000" dirty="0">
                <a:solidFill>
                  <a:schemeClr val="tx2">
                    <a:lumMod val="10000"/>
                  </a:schemeClr>
                </a:solidFill>
              </a:rPr>
              <a:t>BC Science Textbook</a:t>
            </a:r>
          </a:p>
          <a:p>
            <a:endParaRPr lang="en-US" dirty="0"/>
          </a:p>
        </p:txBody>
      </p:sp>
    </p:spTree>
    <p:extLst>
      <p:ext uri="{BB962C8B-B14F-4D97-AF65-F5344CB8AC3E}">
        <p14:creationId xmlns:p14="http://schemas.microsoft.com/office/powerpoint/2010/main" val="117802797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Waves</a:t>
            </a:r>
            <a:endParaRPr lang="en-US" dirty="0"/>
          </a:p>
        </p:txBody>
      </p:sp>
      <p:sp>
        <p:nvSpPr>
          <p:cNvPr id="3" name="Content Placeholder 2"/>
          <p:cNvSpPr>
            <a:spLocks noGrp="1"/>
          </p:cNvSpPr>
          <p:nvPr>
            <p:ph idx="1"/>
          </p:nvPr>
        </p:nvSpPr>
        <p:spPr>
          <a:xfrm>
            <a:off x="317241" y="1698171"/>
            <a:ext cx="8528180" cy="2540000"/>
          </a:xfrm>
        </p:spPr>
        <p:txBody>
          <a:bodyPr>
            <a:noAutofit/>
          </a:bodyPr>
          <a:lstStyle/>
          <a:p>
            <a:pPr marL="0" indent="0">
              <a:buNone/>
            </a:pPr>
            <a:r>
              <a:rPr lang="en-US" sz="3200" dirty="0"/>
              <a:t>Primary waves or P waves are 1 of the three I told you about. They are the fastest wave out there. A P wave is the first wave you will feel when an earth quake occurs. P waves can move through liquid or solid rock. </a:t>
            </a:r>
          </a:p>
        </p:txBody>
      </p:sp>
      <p:sp>
        <p:nvSpPr>
          <p:cNvPr id="4" name="TextBox 3"/>
          <p:cNvSpPr txBox="1"/>
          <p:nvPr/>
        </p:nvSpPr>
        <p:spPr>
          <a:xfrm>
            <a:off x="1" y="6596390"/>
            <a:ext cx="3209026" cy="523220"/>
          </a:xfrm>
          <a:prstGeom prst="rect">
            <a:avLst/>
          </a:prstGeom>
          <a:noFill/>
        </p:spPr>
        <p:txBody>
          <a:bodyPr wrap="square" rtlCol="0">
            <a:spAutoFit/>
          </a:bodyPr>
          <a:lstStyle/>
          <a:p>
            <a:r>
              <a:rPr lang="en-US" sz="1000" dirty="0" smtClean="0">
                <a:solidFill>
                  <a:schemeClr val="bg2">
                    <a:lumMod val="50000"/>
                  </a:schemeClr>
                </a:solidFill>
              </a:rPr>
              <a:t>1. http://aspire.cosmic-ray.org/labs/seismic/index.htm</a:t>
            </a:r>
          </a:p>
          <a:p>
            <a:endParaRPr lang="en-US" dirty="0"/>
          </a:p>
        </p:txBody>
      </p:sp>
      <p:sp>
        <p:nvSpPr>
          <p:cNvPr id="5" name="TextBox 4"/>
          <p:cNvSpPr txBox="1"/>
          <p:nvPr/>
        </p:nvSpPr>
        <p:spPr>
          <a:xfrm>
            <a:off x="4117445" y="6642680"/>
            <a:ext cx="1473518" cy="523220"/>
          </a:xfrm>
          <a:prstGeom prst="rect">
            <a:avLst/>
          </a:prstGeom>
          <a:noFill/>
        </p:spPr>
        <p:txBody>
          <a:bodyPr wrap="none" rtlCol="0">
            <a:spAutoFit/>
          </a:bodyPr>
          <a:lstStyle/>
          <a:p>
            <a:r>
              <a:rPr lang="en-US" sz="1000" dirty="0" smtClean="0">
                <a:solidFill>
                  <a:schemeClr val="tx2">
                    <a:lumMod val="10000"/>
                  </a:schemeClr>
                </a:solidFill>
              </a:rPr>
              <a:t>2. BC </a:t>
            </a:r>
            <a:r>
              <a:rPr lang="en-US" sz="1000" dirty="0">
                <a:solidFill>
                  <a:schemeClr val="tx2">
                    <a:lumMod val="10000"/>
                  </a:schemeClr>
                </a:solidFill>
              </a:rPr>
              <a:t>Science Textbook</a:t>
            </a:r>
          </a:p>
          <a:p>
            <a:endParaRPr lang="en-US" dirty="0"/>
          </a:p>
        </p:txBody>
      </p:sp>
    </p:spTree>
    <p:extLst>
      <p:ext uri="{BB962C8B-B14F-4D97-AF65-F5344CB8AC3E}">
        <p14:creationId xmlns:p14="http://schemas.microsoft.com/office/powerpoint/2010/main" val="119101231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Waves</a:t>
            </a:r>
            <a:endParaRPr lang="en-US" dirty="0"/>
          </a:p>
        </p:txBody>
      </p:sp>
      <p:sp>
        <p:nvSpPr>
          <p:cNvPr id="3" name="Content Placeholder 2"/>
          <p:cNvSpPr>
            <a:spLocks noGrp="1"/>
          </p:cNvSpPr>
          <p:nvPr>
            <p:ph idx="1"/>
          </p:nvPr>
        </p:nvSpPr>
        <p:spPr/>
        <p:txBody>
          <a:bodyPr/>
          <a:lstStyle/>
          <a:p>
            <a:pPr marL="0" indent="0">
              <a:buNone/>
            </a:pPr>
            <a:r>
              <a:rPr lang="en-US" dirty="0"/>
              <a:t>A secondary wave is a bit different from a P wave. S waves are the second wave you hear when there is an earthquake.  Another thing, is that they are not as fast as a P wave. S waves can only move through solid rocks not liquid rocks. This is because shear waves are not compression waves.</a:t>
            </a:r>
          </a:p>
        </p:txBody>
      </p:sp>
      <p:sp>
        <p:nvSpPr>
          <p:cNvPr id="4" name="TextBox 3"/>
          <p:cNvSpPr txBox="1"/>
          <p:nvPr/>
        </p:nvSpPr>
        <p:spPr>
          <a:xfrm>
            <a:off x="779463" y="6619858"/>
            <a:ext cx="1473518" cy="523220"/>
          </a:xfrm>
          <a:prstGeom prst="rect">
            <a:avLst/>
          </a:prstGeom>
          <a:noFill/>
        </p:spPr>
        <p:txBody>
          <a:bodyPr wrap="none" rtlCol="0">
            <a:spAutoFit/>
          </a:bodyPr>
          <a:lstStyle/>
          <a:p>
            <a:r>
              <a:rPr lang="en-US" sz="1000" dirty="0" smtClean="0">
                <a:solidFill>
                  <a:schemeClr val="tx2">
                    <a:lumMod val="10000"/>
                  </a:schemeClr>
                </a:solidFill>
              </a:rPr>
              <a:t>1. BC </a:t>
            </a:r>
            <a:r>
              <a:rPr lang="en-US" sz="1000" dirty="0">
                <a:solidFill>
                  <a:schemeClr val="tx2">
                    <a:lumMod val="10000"/>
                  </a:schemeClr>
                </a:solidFill>
              </a:rPr>
              <a:t>Science Textbook</a:t>
            </a:r>
          </a:p>
          <a:p>
            <a:endParaRPr lang="en-US" dirty="0"/>
          </a:p>
        </p:txBody>
      </p:sp>
    </p:spTree>
    <p:extLst>
      <p:ext uri="{BB962C8B-B14F-4D97-AF65-F5344CB8AC3E}">
        <p14:creationId xmlns:p14="http://schemas.microsoft.com/office/powerpoint/2010/main" val="35601185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370</TotalTime>
  <Words>1314</Words>
  <Application>Microsoft Macintosh PowerPoint</Application>
  <PresentationFormat>On-screen Show (4:3)</PresentationFormat>
  <Paragraphs>77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Precedent</vt:lpstr>
      <vt:lpstr>Earthquakes</vt:lpstr>
      <vt:lpstr>Earthquakes</vt:lpstr>
      <vt:lpstr>Fault</vt:lpstr>
      <vt:lpstr>Normal Fault</vt:lpstr>
      <vt:lpstr>Reverse Fault</vt:lpstr>
      <vt:lpstr>Strike Slip Fault</vt:lpstr>
      <vt:lpstr>Seismic Waves</vt:lpstr>
      <vt:lpstr>Primary Waves</vt:lpstr>
      <vt:lpstr>Secondary Waves</vt:lpstr>
      <vt:lpstr>Surface Waves</vt:lpstr>
      <vt:lpstr>Epicentre</vt:lpstr>
      <vt:lpstr>Focus</vt:lpstr>
      <vt:lpstr>Seismograph</vt:lpstr>
      <vt:lpstr>Locating An Earthquakes Epicentre</vt:lpstr>
      <vt:lpstr>Richter Scale</vt:lpstr>
      <vt:lpstr>Bedrock</vt:lpstr>
      <vt:lpstr>Tsunami</vt:lpstr>
      <vt:lpstr>Liquefaction</vt:lpstr>
    </vt:vector>
  </TitlesOfParts>
  <Company>School District #36 (Surrey)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Management Services</dc:creator>
  <cp:lastModifiedBy>Information Management Services</cp:lastModifiedBy>
  <cp:revision>79</cp:revision>
  <dcterms:created xsi:type="dcterms:W3CDTF">2012-01-17T18:40:47Z</dcterms:created>
  <dcterms:modified xsi:type="dcterms:W3CDTF">2012-01-30T21:16:43Z</dcterms:modified>
</cp:coreProperties>
</file>