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sldIdLst>
    <p:sldId id="256" r:id="rId2"/>
    <p:sldId id="263" r:id="rId3"/>
    <p:sldId id="279" r:id="rId4"/>
    <p:sldId id="276" r:id="rId5"/>
    <p:sldId id="277" r:id="rId6"/>
    <p:sldId id="267" r:id="rId7"/>
    <p:sldId id="278" r:id="rId8"/>
    <p:sldId id="280" r:id="rId9"/>
    <p:sldId id="284" r:id="rId10"/>
    <p:sldId id="281" r:id="rId11"/>
    <p:sldId id="283" r:id="rId12"/>
    <p:sldId id="264" r:id="rId13"/>
    <p:sldId id="265" r:id="rId14"/>
    <p:sldId id="266" r:id="rId15"/>
    <p:sldId id="275" r:id="rId16"/>
    <p:sldId id="288" r:id="rId17"/>
    <p:sldId id="274" r:id="rId18"/>
    <p:sldId id="285" r:id="rId19"/>
    <p:sldId id="273" r:id="rId20"/>
    <p:sldId id="286" r:id="rId21"/>
    <p:sldId id="287" r:id="rId22"/>
    <p:sldId id="269" r:id="rId23"/>
    <p:sldId id="272" r:id="rId24"/>
    <p:sldId id="271" r:id="rId25"/>
    <p:sldId id="291" r:id="rId26"/>
    <p:sldId id="292"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43" autoAdjust="0"/>
  </p:normalViewPr>
  <p:slideViewPr>
    <p:cSldViewPr snapToGrid="0" snapToObjects="1">
      <p:cViewPr>
        <p:scale>
          <a:sx n="77" d="100"/>
          <a:sy n="77" d="100"/>
        </p:scale>
        <p:origin x="-66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D6BEB6-B532-8B42-91CD-83031EFC8801}" type="datetimeFigureOut">
              <a:rPr lang="en-US" smtClean="0"/>
              <a:t>12-01-30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FEBEB0A-9E3D-4B14-9782-E2AE3DA60D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D6BEB6-B532-8B42-91CD-83031EFC8801}" type="datetimeFigureOut">
              <a:rPr lang="en-US" smtClean="0"/>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D6BEB6-B532-8B42-91CD-83031EFC8801}" type="datetimeFigureOut">
              <a:rPr lang="en-US" smtClean="0"/>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D6BEB6-B532-8B42-91CD-83031EFC8801}" type="datetimeFigureOut">
              <a:rPr lang="en-US" smtClean="0"/>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D6BEB6-B532-8B42-91CD-83031EFC8801}" type="datetimeFigureOut">
              <a:rPr lang="en-US" smtClean="0"/>
              <a:t>12-01-30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D6BEB6-B532-8B42-91CD-83031EFC8801}" type="datetimeFigureOut">
              <a:rPr lang="en-US" smtClean="0"/>
              <a:t>12-01-30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D6BEB6-B532-8B42-91CD-83031EFC8801}" type="datetimeFigureOut">
              <a:rPr lang="en-US" smtClean="0"/>
              <a:t>12-01-30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1D6BEB6-B532-8B42-91CD-83031EFC8801}" type="datetimeFigureOut">
              <a:rPr lang="en-US" smtClean="0"/>
              <a:t>12-01-30</a:t>
            </a:fld>
            <a:endParaRPr lang="en-US"/>
          </a:p>
        </p:txBody>
      </p:sp>
      <p:sp>
        <p:nvSpPr>
          <p:cNvPr id="8" name="Slide Number Placeholder 7"/>
          <p:cNvSpPr>
            <a:spLocks noGrp="1"/>
          </p:cNvSpPr>
          <p:nvPr>
            <p:ph type="sldNum" sz="quarter" idx="11"/>
          </p:nvPr>
        </p:nvSpPr>
        <p:spPr/>
        <p:txBody>
          <a:bodyPr/>
          <a:lstStyle/>
          <a:p>
            <a:fld id="{116D274E-6386-864F-8FF2-30051F7FCB3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6BEB6-B532-8B42-91CD-83031EFC8801}" type="datetimeFigureOut">
              <a:rPr lang="en-US" smtClean="0"/>
              <a:t>12-01-30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D6BEB6-B532-8B42-91CD-83031EFC8801}" type="datetimeFigureOut">
              <a:rPr lang="en-US" smtClean="0"/>
              <a:t>12-01-30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16D274E-6386-864F-8FF2-30051F7FCB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1D6BEB6-B532-8B42-91CD-83031EFC8801}" type="datetimeFigureOut">
              <a:rPr lang="en-US" smtClean="0"/>
              <a:t>12-01-30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D274E-6386-864F-8FF2-30051F7FCB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1D6BEB6-B532-8B42-91CD-83031EFC8801}" type="datetimeFigureOut">
              <a:rPr lang="en-US" smtClean="0"/>
              <a:t>12-01-30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16D274E-6386-864F-8FF2-30051F7FCB3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Epicenter" TargetMode="Externa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en.wikipedia.org/wiki/Seismic_wa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endParaRPr lang="en-US" dirty="0" smtClean="0"/>
          </a:p>
          <a:p>
            <a:r>
              <a:rPr lang="en-US" dirty="0" smtClean="0"/>
              <a:t>By: Greg </a:t>
            </a:r>
            <a:r>
              <a:rPr lang="en-US" dirty="0" err="1" smtClean="0"/>
              <a:t>Heffley</a:t>
            </a:r>
            <a:endParaRPr lang="en-US" dirty="0"/>
          </a:p>
        </p:txBody>
      </p:sp>
    </p:spTree>
    <p:extLst>
      <p:ext uri="{BB962C8B-B14F-4D97-AF65-F5344CB8AC3E}">
        <p14:creationId xmlns:p14="http://schemas.microsoft.com/office/powerpoint/2010/main" val="2817527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Seismic Waves?</a:t>
            </a:r>
            <a:endParaRPr lang="en-US" dirty="0"/>
          </a:p>
        </p:txBody>
      </p:sp>
      <p:sp>
        <p:nvSpPr>
          <p:cNvPr id="3" name="Content Placeholder 2"/>
          <p:cNvSpPr>
            <a:spLocks noGrp="1"/>
          </p:cNvSpPr>
          <p:nvPr>
            <p:ph idx="1"/>
          </p:nvPr>
        </p:nvSpPr>
        <p:spPr>
          <a:xfrm>
            <a:off x="457200" y="1612167"/>
            <a:ext cx="4264925" cy="4174484"/>
          </a:xfrm>
        </p:spPr>
        <p:txBody>
          <a:bodyPr/>
          <a:lstStyle/>
          <a:p>
            <a:pPr marL="36576" indent="0">
              <a:buNone/>
            </a:pPr>
            <a:r>
              <a:rPr lang="en-US" sz="2400" dirty="0" smtClean="0"/>
              <a:t>Rock blocks suddenly </a:t>
            </a:r>
            <a:r>
              <a:rPr lang="en-US" sz="2400" dirty="0"/>
              <a:t>move deep </a:t>
            </a:r>
            <a:r>
              <a:rPr lang="en-US" sz="2400" dirty="0" smtClean="0"/>
              <a:t>into </a:t>
            </a:r>
            <a:r>
              <a:rPr lang="en-US" sz="2400" dirty="0"/>
              <a:t>the </a:t>
            </a:r>
            <a:r>
              <a:rPr lang="en-US" sz="2400" dirty="0" smtClean="0"/>
              <a:t>Earth </a:t>
            </a:r>
            <a:r>
              <a:rPr lang="en-US" sz="2400" dirty="0"/>
              <a:t>in response to tectonic </a:t>
            </a:r>
            <a:r>
              <a:rPr lang="en-US" sz="2400" dirty="0" smtClean="0"/>
              <a:t>stress. </a:t>
            </a:r>
            <a:r>
              <a:rPr lang="en-US" sz="2400" dirty="0"/>
              <a:t>E</a:t>
            </a:r>
            <a:r>
              <a:rPr lang="en-US" sz="2400" dirty="0" smtClean="0"/>
              <a:t>nergy </a:t>
            </a:r>
            <a:r>
              <a:rPr lang="en-US" sz="2400" dirty="0"/>
              <a:t>in the form of seismic waves moves outward through the rock from the point </a:t>
            </a:r>
            <a:r>
              <a:rPr lang="en-US" sz="2400" dirty="0" smtClean="0"/>
              <a:t>of where it came from.</a:t>
            </a:r>
          </a:p>
          <a:p>
            <a:pPr marL="36576" indent="0">
              <a:buNone/>
            </a:pPr>
            <a:r>
              <a:rPr lang="en-US" sz="1000" dirty="0" smtClean="0">
                <a:solidFill>
                  <a:srgbClr val="000090"/>
                </a:solidFill>
              </a:rPr>
              <a:t>1.http</a:t>
            </a:r>
            <a:r>
              <a:rPr lang="en-US" sz="1000" dirty="0">
                <a:solidFill>
                  <a:srgbClr val="000090"/>
                </a:solidFill>
              </a:rPr>
              <a:t>://www.cliffsnotes.com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126" y="1790453"/>
            <a:ext cx="3766782" cy="210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40268" y="4145280"/>
            <a:ext cx="4170899" cy="246221"/>
          </a:xfrm>
          <a:prstGeom prst="rect">
            <a:avLst/>
          </a:prstGeom>
          <a:noFill/>
        </p:spPr>
        <p:txBody>
          <a:bodyPr wrap="square" rtlCol="0">
            <a:spAutoFit/>
          </a:bodyPr>
          <a:lstStyle/>
          <a:p>
            <a:r>
              <a:rPr lang="en-US" sz="1000" dirty="0" smtClean="0">
                <a:solidFill>
                  <a:srgbClr val="000090"/>
                </a:solidFill>
              </a:rPr>
              <a:t>2.http</a:t>
            </a:r>
            <a:r>
              <a:rPr lang="en-US" sz="1000" dirty="0">
                <a:solidFill>
                  <a:srgbClr val="000090"/>
                </a:solidFill>
              </a:rPr>
              <a:t>://</a:t>
            </a:r>
            <a:r>
              <a:rPr lang="en-US" sz="1000" dirty="0" err="1">
                <a:solidFill>
                  <a:srgbClr val="000090"/>
                </a:solidFill>
              </a:rPr>
              <a:t>walrus.wr.usgs.</a:t>
            </a:r>
            <a:r>
              <a:rPr lang="en-US" sz="1000" dirty="0" err="1" smtClean="0">
                <a:solidFill>
                  <a:srgbClr val="000090"/>
                </a:solidFill>
              </a:rPr>
              <a:t>gov</a:t>
            </a:r>
            <a:endParaRPr lang="en-US" sz="1000" dirty="0"/>
          </a:p>
        </p:txBody>
      </p:sp>
    </p:spTree>
    <p:extLst>
      <p:ext uri="{BB962C8B-B14F-4D97-AF65-F5344CB8AC3E}">
        <p14:creationId xmlns:p14="http://schemas.microsoft.com/office/powerpoint/2010/main" val="2041815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 Body Wave?</a:t>
            </a:r>
            <a:endParaRPr lang="en-US" dirty="0"/>
          </a:p>
        </p:txBody>
      </p:sp>
      <p:sp>
        <p:nvSpPr>
          <p:cNvPr id="3" name="Content Placeholder 2"/>
          <p:cNvSpPr>
            <a:spLocks noGrp="1"/>
          </p:cNvSpPr>
          <p:nvPr>
            <p:ph idx="1"/>
          </p:nvPr>
        </p:nvSpPr>
        <p:spPr>
          <a:xfrm>
            <a:off x="334371" y="1600200"/>
            <a:ext cx="4763069" cy="3804313"/>
          </a:xfrm>
        </p:spPr>
        <p:txBody>
          <a:bodyPr>
            <a:normAutofit fontScale="92500" lnSpcReduction="10000"/>
          </a:bodyPr>
          <a:lstStyle/>
          <a:p>
            <a:pPr marL="36576" indent="0">
              <a:buNone/>
            </a:pPr>
            <a:r>
              <a:rPr lang="en-US" sz="2900" dirty="0"/>
              <a:t>A body wave is a seismic wave that moves through the </a:t>
            </a:r>
            <a:r>
              <a:rPr lang="en-US" sz="2900" dirty="0" smtClean="0"/>
              <a:t>inside </a:t>
            </a:r>
            <a:r>
              <a:rPr lang="en-US" sz="2900" dirty="0"/>
              <a:t>of the </a:t>
            </a:r>
            <a:r>
              <a:rPr lang="en-US" sz="2900" dirty="0" smtClean="0"/>
              <a:t>Earth</a:t>
            </a:r>
            <a:r>
              <a:rPr lang="en-US" sz="2900" dirty="0"/>
              <a:t>, as opposed to surface waves that travel near the earth's surface. P and S waves are body waves. Each type of wave shakes the ground in different ways</a:t>
            </a:r>
            <a:r>
              <a:rPr lang="en-US" sz="2900" dirty="0" smtClean="0"/>
              <a:t>.</a:t>
            </a:r>
          </a:p>
          <a:p>
            <a:pPr marL="36576" indent="0">
              <a:buNone/>
            </a:pPr>
            <a:r>
              <a:rPr lang="en-US" sz="1100" dirty="0" smtClean="0">
                <a:solidFill>
                  <a:srgbClr val="000090"/>
                </a:solidFill>
              </a:rPr>
              <a:t>1.http</a:t>
            </a:r>
            <a:r>
              <a:rPr lang="en-US" sz="1100" dirty="0">
                <a:solidFill>
                  <a:srgbClr val="000090"/>
                </a:solidFill>
              </a:rPr>
              <a:t>://</a:t>
            </a:r>
            <a:r>
              <a:rPr lang="en-US" sz="1100" dirty="0" err="1">
                <a:solidFill>
                  <a:srgbClr val="000090"/>
                </a:solidFill>
              </a:rPr>
              <a:t>earthquake.usgs.gov</a:t>
            </a:r>
            <a:r>
              <a:rPr lang="en-US" sz="1100" dirty="0" smtClean="0">
                <a:solidFill>
                  <a:srgbClr val="000090"/>
                </a:solidFill>
              </a:rPr>
              <a:t>/</a:t>
            </a:r>
            <a:endParaRPr lang="en-US" sz="11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440" y="1600200"/>
            <a:ext cx="3835021" cy="215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69140" y="3949016"/>
            <a:ext cx="3575713" cy="246221"/>
          </a:xfrm>
          <a:prstGeom prst="rect">
            <a:avLst/>
          </a:prstGeom>
          <a:noFill/>
        </p:spPr>
        <p:txBody>
          <a:bodyPr wrap="square" rtlCol="0">
            <a:spAutoFit/>
          </a:bodyPr>
          <a:lstStyle/>
          <a:p>
            <a:r>
              <a:rPr lang="en-US" sz="1000" dirty="0" smtClean="0">
                <a:solidFill>
                  <a:srgbClr val="000090"/>
                </a:solidFill>
              </a:rPr>
              <a:t>2.http://</a:t>
            </a:r>
            <a:r>
              <a:rPr lang="en-US" sz="1000" dirty="0" err="1" smtClean="0">
                <a:solidFill>
                  <a:srgbClr val="000090"/>
                </a:solidFill>
              </a:rPr>
              <a:t>www</a:t>
            </a:r>
            <a:r>
              <a:rPr lang="en-US" sz="1000" dirty="0" err="1">
                <a:solidFill>
                  <a:srgbClr val="000090"/>
                </a:solidFill>
              </a:rPr>
              <a:t>.sciencephoto.</a:t>
            </a:r>
            <a:r>
              <a:rPr lang="en-US" sz="1000" dirty="0" err="1" smtClean="0">
                <a:solidFill>
                  <a:srgbClr val="000090"/>
                </a:solidFill>
              </a:rPr>
              <a:t>com</a:t>
            </a:r>
            <a:endParaRPr lang="en-US" sz="1000" dirty="0">
              <a:solidFill>
                <a:srgbClr val="000090"/>
              </a:solidFill>
            </a:endParaRPr>
          </a:p>
        </p:txBody>
      </p:sp>
    </p:spTree>
    <p:extLst>
      <p:ext uri="{BB962C8B-B14F-4D97-AF65-F5344CB8AC3E}">
        <p14:creationId xmlns:p14="http://schemas.microsoft.com/office/powerpoint/2010/main" val="2041815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 wave?</a:t>
            </a:r>
            <a:endParaRPr lang="en-US" dirty="0"/>
          </a:p>
        </p:txBody>
      </p:sp>
      <p:sp>
        <p:nvSpPr>
          <p:cNvPr id="3" name="Content Placeholder 2"/>
          <p:cNvSpPr>
            <a:spLocks noGrp="1"/>
          </p:cNvSpPr>
          <p:nvPr>
            <p:ph idx="1"/>
          </p:nvPr>
        </p:nvSpPr>
        <p:spPr>
          <a:xfrm>
            <a:off x="457200" y="1600200"/>
            <a:ext cx="4046561" cy="4281985"/>
          </a:xfrm>
        </p:spPr>
        <p:txBody>
          <a:bodyPr>
            <a:normAutofit fontScale="55000" lnSpcReduction="20000"/>
          </a:bodyPr>
          <a:lstStyle/>
          <a:p>
            <a:pPr marL="36576" indent="0">
              <a:buNone/>
            </a:pPr>
            <a:r>
              <a:rPr lang="en-US" sz="3800" dirty="0" smtClean="0"/>
              <a:t>The </a:t>
            </a:r>
            <a:r>
              <a:rPr lang="en-US" sz="3800" dirty="0"/>
              <a:t>first kind of body wave is the </a:t>
            </a:r>
            <a:r>
              <a:rPr lang="en-US" sz="3800" b="1" dirty="0"/>
              <a:t>P wave</a:t>
            </a:r>
            <a:r>
              <a:rPr lang="en-US" sz="3800" dirty="0"/>
              <a:t> or </a:t>
            </a:r>
            <a:r>
              <a:rPr lang="en-US" sz="3800" b="1" dirty="0"/>
              <a:t>primary wave</a:t>
            </a:r>
            <a:r>
              <a:rPr lang="en-US" sz="3800" dirty="0"/>
              <a:t>. This is the fastest kind of seismic wave, and, the first to 'arrive' at a seismic station. The P wave can move through solid rock and fluids, like water or the liquid layers of the earth. It pushes and pulls the rock it moves through just like sound waves push and pull the </a:t>
            </a:r>
            <a:r>
              <a:rPr lang="en-US" sz="3800" dirty="0" smtClean="0"/>
              <a:t>air.</a:t>
            </a:r>
          </a:p>
          <a:p>
            <a:pPr marL="36576" indent="0">
              <a:buNone/>
            </a:pPr>
            <a:endParaRPr lang="en-US" sz="2900" dirty="0"/>
          </a:p>
          <a:p>
            <a:pPr marL="36576" indent="0">
              <a:buNone/>
            </a:pPr>
            <a:r>
              <a:rPr lang="en-US" sz="1800" u="sng" dirty="0" smtClean="0">
                <a:solidFill>
                  <a:srgbClr val="002060"/>
                </a:solidFill>
              </a:rPr>
              <a:t>1.http</a:t>
            </a:r>
            <a:r>
              <a:rPr lang="en-US" sz="1800" u="sng" dirty="0">
                <a:solidFill>
                  <a:srgbClr val="002060"/>
                </a:solidFill>
              </a:rPr>
              <a:t>://</a:t>
            </a:r>
            <a:r>
              <a:rPr lang="en-US" sz="1800" u="sng" dirty="0" smtClean="0">
                <a:solidFill>
                  <a:srgbClr val="002060"/>
                </a:solidFill>
              </a:rPr>
              <a:t>www.geo.mtu.edu/UPSeis/waves.htm</a:t>
            </a:r>
          </a:p>
          <a:p>
            <a:pPr marL="36576" indent="0">
              <a:buNone/>
            </a:pPr>
            <a:r>
              <a:rPr lang="en-US" sz="1800" u="sng" dirty="0">
                <a:solidFill>
                  <a:srgbClr val="002060"/>
                </a:solidFill>
              </a:rPr>
              <a:t>3</a:t>
            </a:r>
            <a:r>
              <a:rPr lang="en-US" sz="1800" u="sng" dirty="0" smtClean="0">
                <a:solidFill>
                  <a:srgbClr val="002060"/>
                </a:solidFill>
              </a:rPr>
              <a:t>. BC Science 7 </a:t>
            </a:r>
            <a:r>
              <a:rPr lang="en-US" sz="1800" u="sng" dirty="0" err="1" smtClean="0">
                <a:solidFill>
                  <a:srgbClr val="002060"/>
                </a:solidFill>
              </a:rPr>
              <a:t>Bookl</a:t>
            </a:r>
            <a:endParaRPr lang="en-US" sz="1800" u="sng" dirty="0" smtClean="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39" y="1600200"/>
            <a:ext cx="3507474" cy="175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4010" y="3603002"/>
            <a:ext cx="3220871" cy="246221"/>
          </a:xfrm>
          <a:prstGeom prst="rect">
            <a:avLst/>
          </a:prstGeom>
          <a:noFill/>
        </p:spPr>
        <p:txBody>
          <a:bodyPr wrap="square" rtlCol="0">
            <a:spAutoFit/>
          </a:bodyPr>
          <a:lstStyle/>
          <a:p>
            <a:r>
              <a:rPr lang="en-US" sz="1000" dirty="0" smtClean="0">
                <a:solidFill>
                  <a:srgbClr val="000090"/>
                </a:solidFill>
              </a:rPr>
              <a:t>2.http</a:t>
            </a:r>
            <a:r>
              <a:rPr lang="en-US" sz="1000" dirty="0">
                <a:solidFill>
                  <a:srgbClr val="000090"/>
                </a:solidFill>
              </a:rPr>
              <a:t>://</a:t>
            </a:r>
            <a:r>
              <a:rPr lang="en-US" sz="1000" dirty="0" err="1">
                <a:solidFill>
                  <a:srgbClr val="000090"/>
                </a:solidFill>
              </a:rPr>
              <a:t>www.geo.mtu.edu</a:t>
            </a:r>
            <a:r>
              <a:rPr lang="en-US" sz="1000" dirty="0" smtClean="0">
                <a:solidFill>
                  <a:srgbClr val="000090"/>
                </a:solidFill>
              </a:rPr>
              <a:t>/</a:t>
            </a:r>
            <a:endParaRPr lang="en-US" sz="1000" dirty="0">
              <a:solidFill>
                <a:srgbClr val="000090"/>
              </a:solidFill>
            </a:endParaRPr>
          </a:p>
        </p:txBody>
      </p:sp>
    </p:spTree>
    <p:extLst>
      <p:ext uri="{BB962C8B-B14F-4D97-AF65-F5344CB8AC3E}">
        <p14:creationId xmlns:p14="http://schemas.microsoft.com/office/powerpoint/2010/main" val="2629763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S wave?</a:t>
            </a:r>
            <a:endParaRPr lang="en-US" dirty="0"/>
          </a:p>
        </p:txBody>
      </p:sp>
      <p:sp>
        <p:nvSpPr>
          <p:cNvPr id="3" name="Content Placeholder 2"/>
          <p:cNvSpPr>
            <a:spLocks noGrp="1"/>
          </p:cNvSpPr>
          <p:nvPr>
            <p:ph idx="1"/>
          </p:nvPr>
        </p:nvSpPr>
        <p:spPr>
          <a:xfrm>
            <a:off x="457200" y="1600200"/>
            <a:ext cx="4032913" cy="4525963"/>
          </a:xfrm>
        </p:spPr>
        <p:txBody>
          <a:bodyPr>
            <a:normAutofit fontScale="77500" lnSpcReduction="20000"/>
          </a:bodyPr>
          <a:lstStyle/>
          <a:p>
            <a:pPr marL="36576" indent="0">
              <a:buNone/>
            </a:pPr>
            <a:endParaRPr lang="en-US" dirty="0"/>
          </a:p>
          <a:p>
            <a:pPr marL="36576" indent="0">
              <a:buNone/>
            </a:pPr>
            <a:r>
              <a:rPr lang="en-US" sz="2800" dirty="0" smtClean="0"/>
              <a:t>The </a:t>
            </a:r>
            <a:r>
              <a:rPr lang="en-US" sz="2800" dirty="0"/>
              <a:t>second type of </a:t>
            </a:r>
            <a:r>
              <a:rPr lang="en-US" sz="2800" dirty="0" smtClean="0"/>
              <a:t>body wave </a:t>
            </a:r>
            <a:r>
              <a:rPr lang="en-US" sz="2800" dirty="0"/>
              <a:t>is the </a:t>
            </a:r>
            <a:r>
              <a:rPr lang="en-US" sz="2800" b="1" dirty="0"/>
              <a:t>S wave</a:t>
            </a:r>
            <a:r>
              <a:rPr lang="en-US" sz="2800" dirty="0"/>
              <a:t> or </a:t>
            </a:r>
            <a:r>
              <a:rPr lang="en-US" sz="2800" b="1" dirty="0"/>
              <a:t>secondary wave</a:t>
            </a:r>
            <a:r>
              <a:rPr lang="en-US" sz="2800" dirty="0"/>
              <a:t>, which is the second wave you feel in an earthquake. An S wave is slower than a P wave and can only move through solid rock, not through any liquid </a:t>
            </a:r>
            <a:r>
              <a:rPr lang="en-US" sz="2800" dirty="0" smtClean="0"/>
              <a:t>like water . It’s </a:t>
            </a:r>
            <a:r>
              <a:rPr lang="en-US" sz="2800" dirty="0"/>
              <a:t>this </a:t>
            </a:r>
            <a:r>
              <a:rPr lang="en-US" sz="2800" dirty="0" smtClean="0"/>
              <a:t>type of </a:t>
            </a:r>
            <a:r>
              <a:rPr lang="en-US" sz="2800" dirty="0"/>
              <a:t>S waves that led seismologists to conclude that the Earth's outer core is a liquid</a:t>
            </a:r>
            <a:r>
              <a:rPr lang="en-US" sz="2800" dirty="0" smtClean="0"/>
              <a:t>.</a:t>
            </a:r>
          </a:p>
          <a:p>
            <a:pPr marL="36576" indent="0">
              <a:buNone/>
            </a:pPr>
            <a:endParaRPr lang="en-US" sz="2100" u="sng" dirty="0" smtClean="0"/>
          </a:p>
          <a:p>
            <a:pPr marL="36576" indent="0">
              <a:buNone/>
            </a:pPr>
            <a:r>
              <a:rPr lang="en-US" sz="1200" u="sng" dirty="0" smtClean="0">
                <a:solidFill>
                  <a:srgbClr val="000090"/>
                </a:solidFill>
              </a:rPr>
              <a:t>1,http</a:t>
            </a:r>
            <a:r>
              <a:rPr lang="en-US" sz="1200" u="sng" dirty="0">
                <a:solidFill>
                  <a:srgbClr val="000090"/>
                </a:solidFill>
              </a:rPr>
              <a:t>://www.geo.mtu.edu/UPSeis</a:t>
            </a:r>
            <a:r>
              <a:rPr lang="en-US" sz="1200" u="sng" dirty="0" smtClean="0">
                <a:solidFill>
                  <a:srgbClr val="000090"/>
                </a:solidFill>
              </a:rPr>
              <a:t>/</a:t>
            </a:r>
          </a:p>
          <a:p>
            <a:pPr marL="36576" indent="0">
              <a:buNone/>
            </a:pPr>
            <a:r>
              <a:rPr lang="en-US" sz="1200" u="sng" dirty="0" smtClean="0">
                <a:solidFill>
                  <a:srgbClr val="000090"/>
                </a:solidFill>
              </a:rPr>
              <a:t>3.</a:t>
            </a:r>
            <a:r>
              <a:rPr lang="en-US" sz="1200" dirty="0" smtClean="0">
                <a:solidFill>
                  <a:srgbClr val="000090"/>
                </a:solidFill>
              </a:rPr>
              <a:t> BC Science 7 Book</a:t>
            </a:r>
            <a:endParaRPr lang="en-US" sz="1200" dirty="0">
              <a:solidFill>
                <a:srgbClr val="000090"/>
              </a:solidFill>
            </a:endParaRPr>
          </a:p>
        </p:txBody>
      </p:sp>
      <p:pic>
        <p:nvPicPr>
          <p:cNvPr id="5122" name="Picture 2" descr="http://web.ics.purdue.edu/~braile/edumod/waves/Swave_files/imag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9295" y="2018141"/>
            <a:ext cx="3563440" cy="1844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4277" y="4194682"/>
            <a:ext cx="3413314" cy="246221"/>
          </a:xfrm>
          <a:prstGeom prst="rect">
            <a:avLst/>
          </a:prstGeom>
          <a:noFill/>
        </p:spPr>
        <p:txBody>
          <a:bodyPr wrap="square" rtlCol="0">
            <a:spAutoFit/>
          </a:bodyPr>
          <a:lstStyle/>
          <a:p>
            <a:r>
              <a:rPr lang="en-US" sz="1000" dirty="0" smtClean="0">
                <a:solidFill>
                  <a:srgbClr val="000090"/>
                </a:solidFill>
              </a:rPr>
              <a:t>2.http</a:t>
            </a:r>
            <a:r>
              <a:rPr lang="en-US" sz="1000" dirty="0">
                <a:solidFill>
                  <a:srgbClr val="000090"/>
                </a:solidFill>
              </a:rPr>
              <a:t>://</a:t>
            </a:r>
            <a:r>
              <a:rPr lang="en-US" sz="1000" dirty="0" err="1">
                <a:solidFill>
                  <a:srgbClr val="000090"/>
                </a:solidFill>
              </a:rPr>
              <a:t>web.ics.purdue.</a:t>
            </a:r>
            <a:r>
              <a:rPr lang="en-US" sz="1000" dirty="0" err="1" smtClean="0">
                <a:solidFill>
                  <a:srgbClr val="000090"/>
                </a:solidFill>
              </a:rPr>
              <a:t>edu</a:t>
            </a:r>
            <a:endParaRPr lang="en-US" sz="1000" dirty="0"/>
          </a:p>
        </p:txBody>
      </p:sp>
    </p:spTree>
    <p:extLst>
      <p:ext uri="{BB962C8B-B14F-4D97-AF65-F5344CB8AC3E}">
        <p14:creationId xmlns:p14="http://schemas.microsoft.com/office/powerpoint/2010/main" val="26297637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Surface Waves?</a:t>
            </a:r>
            <a:endParaRPr lang="en-US" dirty="0"/>
          </a:p>
        </p:txBody>
      </p:sp>
      <p:sp>
        <p:nvSpPr>
          <p:cNvPr id="3" name="Content Placeholder 2"/>
          <p:cNvSpPr>
            <a:spLocks noGrp="1"/>
          </p:cNvSpPr>
          <p:nvPr>
            <p:ph idx="1"/>
          </p:nvPr>
        </p:nvSpPr>
        <p:spPr>
          <a:xfrm>
            <a:off x="499636" y="1637268"/>
            <a:ext cx="4455994" cy="4309281"/>
          </a:xfrm>
        </p:spPr>
        <p:txBody>
          <a:bodyPr>
            <a:normAutofit fontScale="62500" lnSpcReduction="20000"/>
          </a:bodyPr>
          <a:lstStyle/>
          <a:p>
            <a:pPr marL="36576" indent="0">
              <a:buNone/>
            </a:pPr>
            <a:r>
              <a:rPr lang="en-US" sz="3800" dirty="0" smtClean="0"/>
              <a:t>Surface waves are the slowest of all the 3 waves but can break up buildings and roads. Also travelling </a:t>
            </a:r>
            <a:r>
              <a:rPr lang="en-US" sz="3800" dirty="0"/>
              <a:t>only through the crust, surface waves are </a:t>
            </a:r>
            <a:r>
              <a:rPr lang="en-US" sz="3800" dirty="0" smtClean="0"/>
              <a:t>more rarer than </a:t>
            </a:r>
            <a:r>
              <a:rPr lang="en-US" sz="3800" dirty="0"/>
              <a:t>body waves, and you can easily tell it on a seismogram as a result. Though they arrive after body waves, it is surface waves that are almost </a:t>
            </a:r>
            <a:r>
              <a:rPr lang="en-US" sz="3800" dirty="0" smtClean="0"/>
              <a:t>entirely</a:t>
            </a:r>
            <a:r>
              <a:rPr lang="en-US" sz="3800" dirty="0"/>
              <a:t> responsible for the damage with </a:t>
            </a:r>
            <a:r>
              <a:rPr lang="en-US" sz="3800" dirty="0" smtClean="0"/>
              <a:t>earthquakes. </a:t>
            </a:r>
          </a:p>
          <a:p>
            <a:pPr marL="36576" indent="0">
              <a:buNone/>
            </a:pPr>
            <a:endParaRPr lang="en-US" sz="1700" u="sng" dirty="0"/>
          </a:p>
          <a:p>
            <a:pPr marL="36576" indent="0">
              <a:buNone/>
            </a:pPr>
            <a:r>
              <a:rPr lang="en-US" sz="1300" u="sng" dirty="0" smtClean="0">
                <a:solidFill>
                  <a:srgbClr val="000090"/>
                </a:solidFill>
              </a:rPr>
              <a:t>1.http</a:t>
            </a:r>
            <a:r>
              <a:rPr lang="en-US" sz="1300" u="sng" dirty="0">
                <a:solidFill>
                  <a:srgbClr val="000090"/>
                </a:solidFill>
              </a:rPr>
              <a:t>://</a:t>
            </a:r>
            <a:r>
              <a:rPr lang="en-US" sz="1300" u="sng" dirty="0" smtClean="0">
                <a:solidFill>
                  <a:srgbClr val="000090"/>
                </a:solidFill>
              </a:rPr>
              <a:t>www.geo.mtu.edu/UPSeis/waves</a:t>
            </a:r>
          </a:p>
          <a:p>
            <a:pPr marL="36576" indent="0">
              <a:buNone/>
            </a:pPr>
            <a:r>
              <a:rPr lang="en-US" sz="1300" dirty="0" smtClean="0">
                <a:solidFill>
                  <a:srgbClr val="002060"/>
                </a:solidFill>
              </a:rPr>
              <a:t>3. BC Science 7 Book</a:t>
            </a:r>
            <a:endParaRPr lang="en-US" sz="1300" u="sng" dirty="0" smtClean="0"/>
          </a:p>
          <a:p>
            <a:pPr marL="36576" indent="0">
              <a:buNone/>
            </a:pPr>
            <a:endParaRPr lang="en-US" sz="17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553" y="1600200"/>
            <a:ext cx="2673177" cy="171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54486" y="3448701"/>
            <a:ext cx="2779599" cy="784830"/>
          </a:xfrm>
          <a:prstGeom prst="rect">
            <a:avLst/>
          </a:prstGeom>
          <a:noFill/>
        </p:spPr>
        <p:txBody>
          <a:bodyPr wrap="square" rtlCol="0">
            <a:spAutoFit/>
          </a:bodyPr>
          <a:lstStyle/>
          <a:p>
            <a:pPr marL="36576" indent="0">
              <a:buNone/>
            </a:pPr>
            <a:r>
              <a:rPr lang="en-US" sz="1000" dirty="0" smtClean="0">
                <a:solidFill>
                  <a:srgbClr val="000090"/>
                </a:solidFill>
              </a:rPr>
              <a:t>2.http:upload.wikimedia.org</a:t>
            </a:r>
            <a:r>
              <a:rPr lang="en-US" sz="1000" dirty="0">
                <a:solidFill>
                  <a:srgbClr val="000090"/>
                </a:solidFill>
              </a:rPr>
              <a:t>/</a:t>
            </a:r>
            <a:endParaRPr lang="en-US" sz="1000" u="sng" dirty="0">
              <a:solidFill>
                <a:srgbClr val="000090"/>
              </a:solidFill>
            </a:endParaRPr>
          </a:p>
          <a:p>
            <a:pPr marL="36576" indent="0">
              <a:buNone/>
            </a:pPr>
            <a:endParaRPr lang="en-US" sz="1700" dirty="0">
              <a:solidFill>
                <a:srgbClr val="000090"/>
              </a:solidFill>
            </a:endParaRPr>
          </a:p>
          <a:p>
            <a:endParaRPr lang="en-US" dirty="0"/>
          </a:p>
        </p:txBody>
      </p:sp>
    </p:spTree>
    <p:extLst>
      <p:ext uri="{BB962C8B-B14F-4D97-AF65-F5344CB8AC3E}">
        <p14:creationId xmlns:p14="http://schemas.microsoft.com/office/powerpoint/2010/main" val="26297637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Locate An Earthquake?</a:t>
            </a:r>
            <a:endParaRPr lang="en-US" dirty="0"/>
          </a:p>
        </p:txBody>
      </p:sp>
      <p:sp>
        <p:nvSpPr>
          <p:cNvPr id="3" name="Content Placeholder 2"/>
          <p:cNvSpPr>
            <a:spLocks noGrp="1"/>
          </p:cNvSpPr>
          <p:nvPr>
            <p:ph idx="1"/>
          </p:nvPr>
        </p:nvSpPr>
        <p:spPr>
          <a:xfrm>
            <a:off x="457200" y="1600200"/>
            <a:ext cx="3173104" cy="3940791"/>
          </a:xfrm>
        </p:spPr>
        <p:txBody>
          <a:bodyPr>
            <a:normAutofit fontScale="62500" lnSpcReduction="20000"/>
          </a:bodyPr>
          <a:lstStyle/>
          <a:p>
            <a:pPr marL="36576" indent="0">
              <a:buNone/>
            </a:pPr>
            <a:r>
              <a:rPr lang="en-US" sz="3100" dirty="0"/>
              <a:t>Well, to figure out just where that earthquake happened, you need to look at your </a:t>
            </a:r>
            <a:r>
              <a:rPr lang="en-US" sz="3100" dirty="0" smtClean="0"/>
              <a:t>seismogram </a:t>
            </a:r>
            <a:r>
              <a:rPr lang="en-US" sz="3100" dirty="0"/>
              <a:t>and you need to know what at least two other </a:t>
            </a:r>
            <a:r>
              <a:rPr lang="en-US" sz="3100" dirty="0" smtClean="0"/>
              <a:t>seismograms </a:t>
            </a:r>
            <a:r>
              <a:rPr lang="en-US" sz="3100" dirty="0"/>
              <a:t>recorded for the same earthquake. You will also need a map of the world, a ruler, a pencil, and a compass for drawing circles on the </a:t>
            </a:r>
            <a:r>
              <a:rPr lang="en-US" sz="3100" dirty="0" smtClean="0"/>
              <a:t>map.</a:t>
            </a:r>
          </a:p>
          <a:p>
            <a:pPr marL="36576" indent="0">
              <a:buNone/>
            </a:pPr>
            <a:r>
              <a:rPr lang="en-US" sz="1600" dirty="0" smtClean="0">
                <a:solidFill>
                  <a:srgbClr val="002060"/>
                </a:solidFill>
              </a:rPr>
              <a:t>1.http</a:t>
            </a:r>
            <a:r>
              <a:rPr lang="en-US" sz="1600" dirty="0">
                <a:solidFill>
                  <a:srgbClr val="002060"/>
                </a:solidFill>
              </a:rPr>
              <a:t>://</a:t>
            </a:r>
            <a:r>
              <a:rPr lang="en-US" sz="1600" dirty="0" smtClean="0">
                <a:solidFill>
                  <a:srgbClr val="002060"/>
                </a:solidFill>
              </a:rPr>
              <a:t>www.geo.mtu.edu/</a:t>
            </a:r>
          </a:p>
          <a:p>
            <a:pPr marL="36576" indent="0">
              <a:buNone/>
            </a:pPr>
            <a:endParaRPr lang="en-US" sz="1600" u="sng" dirty="0" smtClean="0">
              <a:hlinkClick r:id="rId2"/>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945" y="1600200"/>
            <a:ext cx="3280651" cy="21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47945" y="3900998"/>
            <a:ext cx="2961562" cy="246221"/>
          </a:xfrm>
          <a:prstGeom prst="rect">
            <a:avLst/>
          </a:prstGeom>
          <a:noFill/>
        </p:spPr>
        <p:txBody>
          <a:bodyPr wrap="square" rtlCol="0">
            <a:spAutoFit/>
          </a:bodyPr>
          <a:lstStyle/>
          <a:p>
            <a:r>
              <a:rPr lang="en-US" sz="1000" dirty="0" smtClean="0">
                <a:solidFill>
                  <a:srgbClr val="002060"/>
                </a:solidFill>
              </a:rPr>
              <a:t>2.http://t1.gstatic.com/</a:t>
            </a:r>
            <a:endParaRPr lang="en-US" sz="1000" dirty="0">
              <a:solidFill>
                <a:srgbClr val="002060"/>
              </a:solidFill>
            </a:endParaRPr>
          </a:p>
        </p:txBody>
      </p:sp>
    </p:spTree>
    <p:extLst>
      <p:ext uri="{BB962C8B-B14F-4D97-AF65-F5344CB8AC3E}">
        <p14:creationId xmlns:p14="http://schemas.microsoft.com/office/powerpoint/2010/main" val="522211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Instruments Do you Use? </a:t>
            </a:r>
            <a:endParaRPr lang="en-US" dirty="0"/>
          </a:p>
        </p:txBody>
      </p:sp>
      <p:sp>
        <p:nvSpPr>
          <p:cNvPr id="3" name="Content Placeholder 2"/>
          <p:cNvSpPr>
            <a:spLocks noGrp="1"/>
          </p:cNvSpPr>
          <p:nvPr>
            <p:ph idx="1"/>
          </p:nvPr>
        </p:nvSpPr>
        <p:spPr>
          <a:xfrm>
            <a:off x="457200" y="1600201"/>
            <a:ext cx="4196687" cy="3176516"/>
          </a:xfrm>
        </p:spPr>
        <p:txBody>
          <a:bodyPr>
            <a:normAutofit fontScale="92500" lnSpcReduction="10000"/>
          </a:bodyPr>
          <a:lstStyle/>
          <a:p>
            <a:pPr marL="36576" indent="0">
              <a:buNone/>
            </a:pPr>
            <a:r>
              <a:rPr lang="en-US" sz="2600" dirty="0" smtClean="0"/>
              <a:t>You would need to use a seismograph and a seismogram. Because seismographs measures earthquakes and seismograms measure seismic waves. </a:t>
            </a:r>
          </a:p>
          <a:p>
            <a:pPr marL="36576" indent="0">
              <a:buNone/>
            </a:pPr>
            <a:endParaRPr lang="en-US" sz="1500" u="sng" dirty="0" smtClean="0"/>
          </a:p>
          <a:p>
            <a:pPr marL="36576" indent="0">
              <a:buNone/>
            </a:pPr>
            <a:r>
              <a:rPr lang="en-US" sz="1100" u="sng" dirty="0" smtClean="0">
                <a:solidFill>
                  <a:srgbClr val="002060"/>
                </a:solidFill>
              </a:rPr>
              <a:t>1.http</a:t>
            </a:r>
            <a:r>
              <a:rPr lang="en-US" sz="1100" u="sng" dirty="0">
                <a:solidFill>
                  <a:srgbClr val="002060"/>
                </a:solidFill>
              </a:rPr>
              <a:t>://</a:t>
            </a:r>
            <a:r>
              <a:rPr lang="en-US" sz="1100" u="sng" dirty="0" smtClean="0">
                <a:solidFill>
                  <a:srgbClr val="002060"/>
                </a:solidFill>
              </a:rPr>
              <a:t>en.wikipedia.org/wiki/Seismometer</a:t>
            </a:r>
            <a:endParaRPr lang="en-US" sz="1100" dirty="0">
              <a:solidFill>
                <a:srgbClr val="002060"/>
              </a:solidFill>
            </a:endParaRPr>
          </a:p>
          <a:p>
            <a:pPr marL="36576" indent="0">
              <a:buNone/>
            </a:pPr>
            <a:r>
              <a:rPr lang="en-US" sz="1100" dirty="0" smtClean="0">
                <a:solidFill>
                  <a:srgbClr val="002060"/>
                </a:solidFill>
              </a:rPr>
              <a:t>2/http</a:t>
            </a:r>
            <a:r>
              <a:rPr lang="en-US" sz="1100" dirty="0">
                <a:solidFill>
                  <a:srgbClr val="002060"/>
                </a:solidFill>
              </a:rPr>
              <a:t>://</a:t>
            </a:r>
            <a:r>
              <a:rPr lang="en-US" sz="1100" dirty="0" smtClean="0">
                <a:solidFill>
                  <a:srgbClr val="002060"/>
                </a:solidFill>
              </a:rPr>
              <a:t>www.geo.mtu.edu/UPSeis/locating.html</a:t>
            </a:r>
            <a:endParaRPr lang="en-US" sz="1100"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79" y="1735481"/>
            <a:ext cx="2764094" cy="108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00418" y="2255774"/>
            <a:ext cx="1683474" cy="246221"/>
          </a:xfrm>
          <a:prstGeom prst="rect">
            <a:avLst/>
          </a:prstGeom>
        </p:spPr>
        <p:txBody>
          <a:bodyPr wrap="none">
            <a:spAutoFit/>
          </a:bodyPr>
          <a:lstStyle/>
          <a:p>
            <a:r>
              <a:rPr lang="en-US" sz="1000" dirty="0" smtClean="0">
                <a:solidFill>
                  <a:srgbClr val="000090"/>
                </a:solidFill>
              </a:rPr>
              <a:t>3.http</a:t>
            </a:r>
            <a:r>
              <a:rPr lang="en-US" sz="1000" dirty="0">
                <a:solidFill>
                  <a:srgbClr val="000090"/>
                </a:solidFill>
              </a:rPr>
              <a:t>://4.bp.blogspot.com/</a:t>
            </a:r>
          </a:p>
        </p:txBody>
      </p:sp>
      <p:sp>
        <p:nvSpPr>
          <p:cNvPr id="5" name="TextBox 4"/>
          <p:cNvSpPr txBox="1"/>
          <p:nvPr/>
        </p:nvSpPr>
        <p:spPr>
          <a:xfrm>
            <a:off x="6913919" y="1828800"/>
            <a:ext cx="1685077" cy="369332"/>
          </a:xfrm>
          <a:prstGeom prst="rect">
            <a:avLst/>
          </a:prstGeom>
          <a:noFill/>
        </p:spPr>
        <p:txBody>
          <a:bodyPr wrap="none" rtlCol="0">
            <a:spAutoFit/>
          </a:bodyPr>
          <a:lstStyle/>
          <a:p>
            <a:r>
              <a:rPr lang="en-US" dirty="0" smtClean="0"/>
              <a:t> -Seismograph</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479" y="2992497"/>
            <a:ext cx="2764094" cy="14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00418" y="3323968"/>
            <a:ext cx="1620957" cy="369332"/>
          </a:xfrm>
          <a:prstGeom prst="rect">
            <a:avLst/>
          </a:prstGeom>
          <a:noFill/>
        </p:spPr>
        <p:txBody>
          <a:bodyPr wrap="none" rtlCol="0">
            <a:spAutoFit/>
          </a:bodyPr>
          <a:lstStyle/>
          <a:p>
            <a:r>
              <a:rPr lang="en-US" dirty="0" smtClean="0"/>
              <a:t>- Seismogram</a:t>
            </a:r>
            <a:endParaRPr lang="en-US" dirty="0"/>
          </a:p>
        </p:txBody>
      </p:sp>
      <p:sp>
        <p:nvSpPr>
          <p:cNvPr id="8" name="TextBox 7"/>
          <p:cNvSpPr txBox="1"/>
          <p:nvPr/>
        </p:nvSpPr>
        <p:spPr>
          <a:xfrm>
            <a:off x="6956851" y="3719376"/>
            <a:ext cx="2767913" cy="400110"/>
          </a:xfrm>
          <a:prstGeom prst="rect">
            <a:avLst/>
          </a:prstGeom>
          <a:noFill/>
        </p:spPr>
        <p:txBody>
          <a:bodyPr wrap="square" rtlCol="0">
            <a:spAutoFit/>
          </a:bodyPr>
          <a:lstStyle/>
          <a:p>
            <a:r>
              <a:rPr lang="en-US" sz="1000" dirty="0" smtClean="0">
                <a:solidFill>
                  <a:srgbClr val="002060"/>
                </a:solidFill>
              </a:rPr>
              <a:t>4.http</a:t>
            </a:r>
            <a:r>
              <a:rPr lang="en-US" sz="1000" dirty="0">
                <a:solidFill>
                  <a:srgbClr val="002060"/>
                </a:solidFill>
              </a:rPr>
              <a:t>://www.sciencecourseware.org</a:t>
            </a:r>
          </a:p>
          <a:p>
            <a:endParaRPr lang="en-US" sz="1000" dirty="0"/>
          </a:p>
        </p:txBody>
      </p:sp>
    </p:spTree>
    <p:extLst>
      <p:ext uri="{BB962C8B-B14F-4D97-AF65-F5344CB8AC3E}">
        <p14:creationId xmlns:p14="http://schemas.microsoft.com/office/powerpoint/2010/main" val="8460713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Seismograph </a:t>
            </a:r>
            <a:endParaRPr lang="en-US" dirty="0"/>
          </a:p>
        </p:txBody>
      </p:sp>
      <p:sp>
        <p:nvSpPr>
          <p:cNvPr id="3" name="Content Placeholder 2"/>
          <p:cNvSpPr>
            <a:spLocks noGrp="1"/>
          </p:cNvSpPr>
          <p:nvPr>
            <p:ph idx="1"/>
          </p:nvPr>
        </p:nvSpPr>
        <p:spPr>
          <a:xfrm>
            <a:off x="457200" y="1600201"/>
            <a:ext cx="4333164" cy="4363872"/>
          </a:xfrm>
        </p:spPr>
        <p:txBody>
          <a:bodyPr>
            <a:normAutofit fontScale="62500" lnSpcReduction="20000"/>
          </a:bodyPr>
          <a:lstStyle/>
          <a:p>
            <a:pPr marL="36576" indent="0">
              <a:buNone/>
            </a:pPr>
            <a:r>
              <a:rPr lang="en-US" sz="3400" dirty="0"/>
              <a:t>Now I </a:t>
            </a:r>
            <a:r>
              <a:rPr lang="en-US" sz="3400" dirty="0" smtClean="0"/>
              <a:t>will </a:t>
            </a:r>
            <a:r>
              <a:rPr lang="en-US" sz="3400" dirty="0"/>
              <a:t>be telling you about </a:t>
            </a:r>
            <a:r>
              <a:rPr lang="en-US" sz="3400" dirty="0" smtClean="0"/>
              <a:t>the </a:t>
            </a:r>
            <a:r>
              <a:rPr lang="en-US" sz="3400" dirty="0"/>
              <a:t>vibrations produced by earthquakes are found, recorded, and measured by instruments </a:t>
            </a:r>
            <a:r>
              <a:rPr lang="en-US" sz="3400" dirty="0" smtClean="0"/>
              <a:t>called seismographs. The newest type of seismographs are electronic but uses the same method. </a:t>
            </a:r>
            <a:r>
              <a:rPr lang="en-US" sz="3400" dirty="0"/>
              <a:t>Then the </a:t>
            </a:r>
            <a:r>
              <a:rPr lang="en-US" sz="3400" dirty="0" err="1"/>
              <a:t>zig-zag</a:t>
            </a:r>
            <a:r>
              <a:rPr lang="en-US" sz="3400" dirty="0"/>
              <a:t> line made by a seismograph, called a seismogram.  Next, from the data shown in seismograms, scientists can determine the time, the epicenter. And the type of faulting of an earthquake and can estimate how much energy was released. </a:t>
            </a:r>
            <a:endParaRPr lang="en-US" sz="3400" u="sng" dirty="0" smtClean="0"/>
          </a:p>
          <a:p>
            <a:pPr marL="36576" indent="0">
              <a:buNone/>
            </a:pPr>
            <a:r>
              <a:rPr lang="en-US" sz="1600" u="sng" dirty="0" smtClean="0">
                <a:solidFill>
                  <a:srgbClr val="002060"/>
                </a:solidFill>
              </a:rPr>
              <a:t>1.http</a:t>
            </a:r>
            <a:r>
              <a:rPr lang="en-US" sz="1600" u="sng" dirty="0">
                <a:solidFill>
                  <a:srgbClr val="002060"/>
                </a:solidFill>
              </a:rPr>
              <a:t>://pubs.usgs.gov/gip/earthq1/measure.html</a:t>
            </a:r>
            <a:endParaRPr lang="en-US" sz="1600" dirty="0">
              <a:solidFill>
                <a:srgbClr val="00206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323" y="1600201"/>
            <a:ext cx="3143250" cy="18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18020" y="3633247"/>
            <a:ext cx="4177696" cy="400110"/>
          </a:xfrm>
          <a:prstGeom prst="rect">
            <a:avLst/>
          </a:prstGeom>
          <a:noFill/>
        </p:spPr>
        <p:txBody>
          <a:bodyPr wrap="square" rtlCol="0">
            <a:spAutoFit/>
          </a:bodyPr>
          <a:lstStyle/>
          <a:p>
            <a:r>
              <a:rPr lang="en-US" sz="1000" dirty="0" smtClean="0">
                <a:solidFill>
                  <a:srgbClr val="000090"/>
                </a:solidFill>
              </a:rPr>
              <a:t>2.http</a:t>
            </a:r>
            <a:r>
              <a:rPr lang="en-US" sz="1000" dirty="0">
                <a:solidFill>
                  <a:srgbClr val="000090"/>
                </a:solidFill>
              </a:rPr>
              <a:t>://4.bp.blogspot.com/</a:t>
            </a:r>
          </a:p>
          <a:p>
            <a:endParaRPr lang="en-US" sz="1000" dirty="0">
              <a:solidFill>
                <a:srgbClr val="00206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364" y="1600201"/>
            <a:ext cx="3298210" cy="205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27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Seismographs Work?</a:t>
            </a:r>
            <a:endParaRPr lang="en-US" dirty="0"/>
          </a:p>
        </p:txBody>
      </p:sp>
      <p:sp>
        <p:nvSpPr>
          <p:cNvPr id="3" name="Content Placeholder 2"/>
          <p:cNvSpPr>
            <a:spLocks noGrp="1"/>
          </p:cNvSpPr>
          <p:nvPr>
            <p:ph idx="1"/>
          </p:nvPr>
        </p:nvSpPr>
        <p:spPr>
          <a:xfrm>
            <a:off x="457200" y="1600200"/>
            <a:ext cx="3254991" cy="3272051"/>
          </a:xfrm>
        </p:spPr>
        <p:txBody>
          <a:bodyPr>
            <a:normAutofit fontScale="92500" lnSpcReduction="20000"/>
          </a:bodyPr>
          <a:lstStyle/>
          <a:p>
            <a:pPr marL="36576" indent="0">
              <a:buNone/>
            </a:pPr>
            <a:r>
              <a:rPr lang="en-US" sz="2600" dirty="0"/>
              <a:t>A large magnet is used for the </a:t>
            </a:r>
            <a:r>
              <a:rPr lang="en-US" sz="2600" dirty="0" smtClean="0"/>
              <a:t>blocks </a:t>
            </a:r>
            <a:r>
              <a:rPr lang="en-US" sz="2600" dirty="0"/>
              <a:t>and the outside case contains </a:t>
            </a:r>
            <a:r>
              <a:rPr lang="en-US" sz="2600" dirty="0" smtClean="0"/>
              <a:t>plenty of wire</a:t>
            </a:r>
            <a:r>
              <a:rPr lang="en-US" sz="2600" dirty="0"/>
              <a:t>. </a:t>
            </a:r>
            <a:r>
              <a:rPr lang="en-US" sz="2600" dirty="0" smtClean="0"/>
              <a:t>Movements of </a:t>
            </a:r>
            <a:r>
              <a:rPr lang="en-US" sz="2600" dirty="0"/>
              <a:t>the case </a:t>
            </a:r>
            <a:r>
              <a:rPr lang="en-US" sz="2600" dirty="0" smtClean="0"/>
              <a:t>similar </a:t>
            </a:r>
            <a:r>
              <a:rPr lang="en-US" sz="2600" dirty="0"/>
              <a:t>to the magnet generate small electric signals in the </a:t>
            </a:r>
            <a:r>
              <a:rPr lang="en-US" sz="2600" dirty="0" smtClean="0"/>
              <a:t>wire.</a:t>
            </a:r>
          </a:p>
          <a:p>
            <a:pPr marL="36576" indent="0">
              <a:buNone/>
            </a:pPr>
            <a:endParaRPr lang="en-US" sz="1500" dirty="0" smtClean="0"/>
          </a:p>
          <a:p>
            <a:pPr marL="36576" indent="0">
              <a:buNone/>
            </a:pPr>
            <a:r>
              <a:rPr lang="en-US" sz="1100" dirty="0" smtClean="0">
                <a:solidFill>
                  <a:srgbClr val="000090"/>
                </a:solidFill>
              </a:rPr>
              <a:t>1.http</a:t>
            </a:r>
            <a:r>
              <a:rPr lang="en-US" sz="1100" dirty="0">
                <a:solidFill>
                  <a:srgbClr val="000090"/>
                </a:solidFill>
              </a:rPr>
              <a:t>://slohs.slcusd.org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511" y="1709382"/>
            <a:ext cx="3594406" cy="207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080" y="4079200"/>
            <a:ext cx="3425588" cy="246221"/>
          </a:xfrm>
          <a:prstGeom prst="rect">
            <a:avLst/>
          </a:prstGeom>
          <a:noFill/>
        </p:spPr>
        <p:txBody>
          <a:bodyPr wrap="square" rtlCol="0">
            <a:spAutoFit/>
          </a:bodyPr>
          <a:lstStyle/>
          <a:p>
            <a:r>
              <a:rPr lang="en-US" sz="1000" dirty="0" smtClean="0">
                <a:solidFill>
                  <a:srgbClr val="000090"/>
                </a:solidFill>
              </a:rPr>
              <a:t>2.http://</a:t>
            </a:r>
            <a:r>
              <a:rPr lang="en-US" sz="1000" dirty="0" err="1" smtClean="0">
                <a:solidFill>
                  <a:srgbClr val="000090"/>
                </a:solidFill>
              </a:rPr>
              <a:t>cse.ssl.berkeley</a:t>
            </a:r>
            <a:r>
              <a:rPr lang="en-US" sz="1000" dirty="0">
                <a:solidFill>
                  <a:srgbClr val="000090"/>
                </a:solidFill>
              </a:rPr>
              <a:t>/</a:t>
            </a:r>
          </a:p>
        </p:txBody>
      </p:sp>
    </p:spTree>
    <p:extLst>
      <p:ext uri="{BB962C8B-B14F-4D97-AF65-F5344CB8AC3E}">
        <p14:creationId xmlns:p14="http://schemas.microsoft.com/office/powerpoint/2010/main" val="8460713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Seismogram?</a:t>
            </a:r>
            <a:endParaRPr lang="en-US" dirty="0"/>
          </a:p>
        </p:txBody>
      </p:sp>
      <p:sp>
        <p:nvSpPr>
          <p:cNvPr id="3" name="Content Placeholder 2"/>
          <p:cNvSpPr>
            <a:spLocks noGrp="1"/>
          </p:cNvSpPr>
          <p:nvPr>
            <p:ph idx="1"/>
          </p:nvPr>
        </p:nvSpPr>
        <p:spPr>
          <a:xfrm>
            <a:off x="457200" y="1600200"/>
            <a:ext cx="3828197" cy="3845257"/>
          </a:xfrm>
        </p:spPr>
        <p:txBody>
          <a:bodyPr>
            <a:normAutofit fontScale="70000" lnSpcReduction="20000"/>
          </a:bodyPr>
          <a:lstStyle/>
          <a:p>
            <a:pPr marL="36576" indent="0">
              <a:buNone/>
            </a:pPr>
            <a:r>
              <a:rPr lang="en-US" sz="3100" dirty="0"/>
              <a:t>Now onto </a:t>
            </a:r>
            <a:r>
              <a:rPr lang="en-US" sz="3100" dirty="0" smtClean="0"/>
              <a:t>Seismograms, </a:t>
            </a:r>
            <a:r>
              <a:rPr lang="en-US" sz="3100" dirty="0"/>
              <a:t>they’re often used to mean seismometer  but even though it’s more that has to do with seismographs to the older instruments in which the measuring and recording of ground motion were combined than to modern systems, in which these duties are separated</a:t>
            </a:r>
            <a:r>
              <a:rPr lang="en-US" dirty="0"/>
              <a:t>.</a:t>
            </a:r>
          </a:p>
          <a:p>
            <a:pPr marL="36576" indent="0">
              <a:buNone/>
            </a:pPr>
            <a:endParaRPr lang="en-US" sz="1500" u="sng" dirty="0">
              <a:solidFill>
                <a:srgbClr val="000090"/>
              </a:solidFill>
            </a:endParaRPr>
          </a:p>
          <a:p>
            <a:pPr marL="36576" indent="0">
              <a:buNone/>
            </a:pPr>
            <a:r>
              <a:rPr lang="en-US" sz="1400" u="sng" dirty="0" smtClean="0">
                <a:solidFill>
                  <a:srgbClr val="000090"/>
                </a:solidFill>
              </a:rPr>
              <a:t>1.http</a:t>
            </a:r>
            <a:r>
              <a:rPr lang="en-US" sz="1400" u="sng" dirty="0">
                <a:solidFill>
                  <a:srgbClr val="000090"/>
                </a:solidFill>
              </a:rPr>
              <a:t>://en.wikipedia.</a:t>
            </a:r>
            <a:r>
              <a:rPr lang="en-US" sz="1400" u="sng" dirty="0" smtClean="0">
                <a:solidFill>
                  <a:srgbClr val="000090"/>
                </a:solidFill>
              </a:rPr>
              <a:t>org</a:t>
            </a:r>
            <a:endParaRPr lang="en-US" sz="1400" dirty="0">
              <a:solidFill>
                <a:srgbClr val="00009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97" y="1695735"/>
            <a:ext cx="3262031" cy="196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65593" y="3815240"/>
            <a:ext cx="3129888"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://www.sciencecourseware.org</a:t>
            </a:r>
            <a:r>
              <a:rPr lang="en-US" sz="1000" dirty="0">
                <a:solidFill>
                  <a:srgbClr val="000090"/>
                </a:solidFill>
              </a:rPr>
              <a:t>2.http</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584" y="1621251"/>
            <a:ext cx="3370844" cy="203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272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earthquakes?</a:t>
            </a:r>
            <a:endParaRPr lang="en-US" dirty="0"/>
          </a:p>
        </p:txBody>
      </p:sp>
      <p:sp>
        <p:nvSpPr>
          <p:cNvPr id="3" name="Content Placeholder 2"/>
          <p:cNvSpPr>
            <a:spLocks noGrp="1"/>
          </p:cNvSpPr>
          <p:nvPr>
            <p:ph idx="1"/>
          </p:nvPr>
        </p:nvSpPr>
        <p:spPr>
          <a:xfrm>
            <a:off x="486762" y="1600200"/>
            <a:ext cx="4881859" cy="4525963"/>
          </a:xfrm>
        </p:spPr>
        <p:txBody>
          <a:bodyPr>
            <a:normAutofit/>
          </a:bodyPr>
          <a:lstStyle/>
          <a:p>
            <a:pPr marL="36576" indent="0">
              <a:buNone/>
            </a:pPr>
            <a:r>
              <a:rPr lang="en-US" sz="2400" dirty="0"/>
              <a:t>Earthquakes are Earth’s way of releasing </a:t>
            </a:r>
            <a:r>
              <a:rPr lang="en-US" sz="2400" dirty="0" smtClean="0"/>
              <a:t>stress</a:t>
            </a:r>
            <a:r>
              <a:rPr lang="en-US" sz="2400" dirty="0"/>
              <a:t>. This happens when two plates collide and break. </a:t>
            </a:r>
            <a:r>
              <a:rPr lang="en-US" sz="2400" dirty="0" smtClean="0"/>
              <a:t>Imagine </a:t>
            </a:r>
            <a:r>
              <a:rPr lang="en-US" sz="2400" dirty="0"/>
              <a:t>this, when you hold a pencil horizontally and push hard on each side, it starts to bend and it soon breaks. As a result, when it breaks it releases stress.</a:t>
            </a:r>
            <a:endParaRPr lang="en-US" sz="2400" dirty="0" smtClean="0"/>
          </a:p>
          <a:p>
            <a:pPr marL="36576" indent="0">
              <a:buNone/>
            </a:pPr>
            <a:endParaRPr lang="en-US" sz="1700" dirty="0" smtClean="0"/>
          </a:p>
          <a:p>
            <a:pPr marL="36576" indent="0">
              <a:buNone/>
            </a:pPr>
            <a:r>
              <a:rPr lang="en-US" sz="1000" dirty="0" smtClean="0">
                <a:solidFill>
                  <a:srgbClr val="000090"/>
                </a:solidFill>
              </a:rPr>
              <a:t>1.http</a:t>
            </a:r>
            <a:r>
              <a:rPr lang="en-US" sz="1000" dirty="0">
                <a:solidFill>
                  <a:srgbClr val="000090"/>
                </a:solidFill>
              </a:rPr>
              <a:t>://</a:t>
            </a:r>
            <a:r>
              <a:rPr lang="en-US" sz="1000" dirty="0" smtClean="0">
                <a:solidFill>
                  <a:srgbClr val="000090"/>
                </a:solidFill>
              </a:rPr>
              <a:t>0-scign.jpl.nasa.gov</a:t>
            </a:r>
          </a:p>
        </p:txBody>
      </p:sp>
      <p:pic>
        <p:nvPicPr>
          <p:cNvPr id="4" name="Picture 3" descr="Earthquak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562" y="1709382"/>
            <a:ext cx="2835617" cy="2270548"/>
          </a:xfrm>
          <a:prstGeom prst="rect">
            <a:avLst/>
          </a:prstGeom>
        </p:spPr>
      </p:pic>
      <p:sp>
        <p:nvSpPr>
          <p:cNvPr id="5" name="TextBox 4"/>
          <p:cNvSpPr txBox="1"/>
          <p:nvPr/>
        </p:nvSpPr>
        <p:spPr>
          <a:xfrm>
            <a:off x="5487607" y="4376591"/>
            <a:ext cx="2493856" cy="246221"/>
          </a:xfrm>
          <a:prstGeom prst="rect">
            <a:avLst/>
          </a:prstGeom>
          <a:noFill/>
        </p:spPr>
        <p:txBody>
          <a:bodyPr wrap="square" rtlCol="0">
            <a:spAutoFit/>
          </a:bodyPr>
          <a:lstStyle/>
          <a:p>
            <a:r>
              <a:rPr lang="en-US" sz="1000" dirty="0" smtClean="0">
                <a:solidFill>
                  <a:srgbClr val="000090"/>
                </a:solidFill>
              </a:rPr>
              <a:t>2.www.</a:t>
            </a:r>
            <a:r>
              <a:rPr lang="en-US" sz="1000" dirty="0">
                <a:solidFill>
                  <a:srgbClr val="000090"/>
                </a:solidFill>
              </a:rPr>
              <a:t>manataka.org </a:t>
            </a:r>
          </a:p>
        </p:txBody>
      </p:sp>
    </p:spTree>
    <p:extLst>
      <p:ext uri="{BB962C8B-B14F-4D97-AF65-F5344CB8AC3E}">
        <p14:creationId xmlns:p14="http://schemas.microsoft.com/office/powerpoint/2010/main" val="3084440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Seismograms Work?</a:t>
            </a:r>
            <a:endParaRPr lang="en-US" dirty="0"/>
          </a:p>
        </p:txBody>
      </p:sp>
      <p:sp>
        <p:nvSpPr>
          <p:cNvPr id="3" name="Content Placeholder 2"/>
          <p:cNvSpPr>
            <a:spLocks noGrp="1"/>
          </p:cNvSpPr>
          <p:nvPr>
            <p:ph idx="1"/>
          </p:nvPr>
        </p:nvSpPr>
        <p:spPr>
          <a:xfrm>
            <a:off x="457200" y="1600201"/>
            <a:ext cx="3496962" cy="4083908"/>
          </a:xfrm>
        </p:spPr>
        <p:txBody>
          <a:bodyPr>
            <a:normAutofit fontScale="92500" lnSpcReduction="20000"/>
          </a:bodyPr>
          <a:lstStyle/>
          <a:p>
            <a:pPr marL="36576" indent="0">
              <a:buNone/>
            </a:pPr>
            <a:r>
              <a:rPr lang="en-US" sz="2700" dirty="0" smtClean="0"/>
              <a:t>When </a:t>
            </a:r>
            <a:r>
              <a:rPr lang="en-US" sz="2700" dirty="0"/>
              <a:t>you look at a seismogram, there will be wiggly lines all across it. These are all the seismic waves that the seismograph has recorded. Most of these waves were so small that nobody felt them</a:t>
            </a:r>
            <a:r>
              <a:rPr lang="en-US" sz="2700" dirty="0" smtClean="0"/>
              <a:t>.</a:t>
            </a:r>
          </a:p>
          <a:p>
            <a:pPr marL="36576" indent="0">
              <a:buNone/>
            </a:pPr>
            <a:endParaRPr lang="en-US" sz="2700" dirty="0"/>
          </a:p>
          <a:p>
            <a:pPr marL="36576" indent="0">
              <a:buNone/>
            </a:pPr>
            <a:r>
              <a:rPr lang="en-US" sz="1000" dirty="0" smtClean="0">
                <a:solidFill>
                  <a:srgbClr val="002060"/>
                </a:solidFill>
              </a:rPr>
              <a:t>1.http</a:t>
            </a:r>
            <a:r>
              <a:rPr lang="en-US" sz="1000" dirty="0">
                <a:solidFill>
                  <a:srgbClr val="002060"/>
                </a:solidFill>
              </a:rPr>
              <a:t>://www.geo.mtu.edu/UPSeis/locating.html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162" y="1600202"/>
            <a:ext cx="2434796" cy="17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67696" y="3451831"/>
            <a:ext cx="4572000" cy="246221"/>
          </a:xfrm>
          <a:prstGeom prst="rect">
            <a:avLst/>
          </a:prstGeom>
        </p:spPr>
        <p:txBody>
          <a:bodyPr>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vulcan.wr.usgs.gov/</a:t>
            </a:r>
            <a:endParaRPr lang="en-US" sz="1000" dirty="0">
              <a:solidFill>
                <a:srgbClr val="002060"/>
              </a:solidFill>
            </a:endParaRPr>
          </a:p>
        </p:txBody>
      </p:sp>
    </p:spTree>
    <p:extLst>
      <p:ext uri="{BB962C8B-B14F-4D97-AF65-F5344CB8AC3E}">
        <p14:creationId xmlns:p14="http://schemas.microsoft.com/office/powerpoint/2010/main" val="8460713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Seismograms and Seismographs look like?</a:t>
            </a:r>
            <a:endParaRPr lang="en-US" dirty="0"/>
          </a:p>
        </p:txBody>
      </p:sp>
      <p:sp>
        <p:nvSpPr>
          <p:cNvPr id="3" name="Content Placeholder 2"/>
          <p:cNvSpPr>
            <a:spLocks noGrp="1"/>
          </p:cNvSpPr>
          <p:nvPr>
            <p:ph idx="1"/>
          </p:nvPr>
        </p:nvSpPr>
        <p:spPr/>
        <p:txBody>
          <a:bodyPr/>
          <a:lstStyle/>
          <a:p>
            <a:pPr marL="36576" indent="0">
              <a:buNone/>
            </a:pPr>
            <a:r>
              <a:rPr lang="en-US" dirty="0" smtClean="0"/>
              <a:t>Seismogram –   </a:t>
            </a:r>
          </a:p>
          <a:p>
            <a:pPr marL="36576" indent="0">
              <a:buNone/>
            </a:pPr>
            <a:r>
              <a:rPr lang="en-US" sz="1000" dirty="0" smtClean="0">
                <a:solidFill>
                  <a:srgbClr val="002060"/>
                </a:solidFill>
              </a:rPr>
              <a:t>1.http</a:t>
            </a:r>
            <a:r>
              <a:rPr lang="en-US" sz="1000" dirty="0">
                <a:solidFill>
                  <a:srgbClr val="002060"/>
                </a:solidFill>
              </a:rPr>
              <a:t>://www.geo.mtu.edu</a:t>
            </a:r>
          </a:p>
          <a:p>
            <a:pPr marL="36576" indent="0">
              <a:buNone/>
            </a:pPr>
            <a:endParaRPr lang="en-US" sz="1000" dirty="0" smtClean="0"/>
          </a:p>
          <a:p>
            <a:pPr marL="36576" indent="0">
              <a:buNone/>
            </a:pPr>
            <a:endParaRPr lang="en-US" dirty="0">
              <a:solidFill>
                <a:srgbClr val="002060"/>
              </a:solidFill>
            </a:endParaRPr>
          </a:p>
          <a:p>
            <a:pPr marL="36576" indent="0">
              <a:buNone/>
            </a:pPr>
            <a:r>
              <a:rPr lang="en-US" sz="1000" dirty="0" smtClean="0">
                <a:solidFill>
                  <a:srgbClr val="002060"/>
                </a:solidFill>
              </a:rPr>
              <a:t>2.http</a:t>
            </a:r>
            <a:r>
              <a:rPr lang="en-US" sz="1000" dirty="0">
                <a:solidFill>
                  <a:srgbClr val="002060"/>
                </a:solidFill>
              </a:rPr>
              <a:t>://www.thetech.org</a:t>
            </a:r>
            <a:endParaRPr lang="en-US" sz="1000" dirty="0" smtClean="0">
              <a:solidFill>
                <a:srgbClr val="002060"/>
              </a:solidFill>
            </a:endParaRPr>
          </a:p>
          <a:p>
            <a:pPr marL="36576" indent="0">
              <a:buNone/>
            </a:pPr>
            <a:r>
              <a:rPr lang="en-US" dirty="0" smtClean="0"/>
              <a:t>Seismograph -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1699053"/>
            <a:ext cx="4048125" cy="177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2" y="3773059"/>
            <a:ext cx="3714751" cy="205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0713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Richter Scale</a:t>
            </a:r>
            <a:endParaRPr lang="en-US" dirty="0"/>
          </a:p>
        </p:txBody>
      </p:sp>
      <p:sp>
        <p:nvSpPr>
          <p:cNvPr id="3" name="Content Placeholder 2"/>
          <p:cNvSpPr>
            <a:spLocks noGrp="1"/>
          </p:cNvSpPr>
          <p:nvPr>
            <p:ph idx="1"/>
          </p:nvPr>
        </p:nvSpPr>
        <p:spPr>
          <a:xfrm>
            <a:off x="457201" y="1600201"/>
            <a:ext cx="3200400" cy="3872552"/>
          </a:xfrm>
        </p:spPr>
        <p:txBody>
          <a:bodyPr>
            <a:normAutofit fontScale="85000" lnSpcReduction="20000"/>
          </a:bodyPr>
          <a:lstStyle/>
          <a:p>
            <a:pPr marL="36576" indent="0">
              <a:buNone/>
            </a:pPr>
            <a:r>
              <a:rPr lang="en-US" sz="2400" dirty="0" smtClean="0"/>
              <a:t>The Richter Scale refers to a number of ways to assign a single number to measure the energy that holds in the earthquake. All of the time the magnitude is a base-10 logarithmic scale taken by calculating the </a:t>
            </a:r>
            <a:r>
              <a:rPr lang="en-US" sz="2400" dirty="0" err="1" smtClean="0"/>
              <a:t>longarithmic</a:t>
            </a:r>
            <a:r>
              <a:rPr lang="en-US" sz="2400" dirty="0" smtClean="0"/>
              <a:t> scale. A earthquake measured 5.0 is 10 times larger than a 4.0 </a:t>
            </a:r>
          </a:p>
          <a:p>
            <a:pPr marL="36576" indent="0">
              <a:buNone/>
            </a:pPr>
            <a:r>
              <a:rPr lang="en-US" sz="1200" dirty="0" smtClean="0">
                <a:solidFill>
                  <a:srgbClr val="002060"/>
                </a:solidFill>
              </a:rPr>
              <a:t>1.</a:t>
            </a:r>
            <a:r>
              <a:rPr lang="en-US" sz="1200" u="sng" dirty="0" smtClean="0">
                <a:solidFill>
                  <a:srgbClr val="002060"/>
                </a:solidFill>
              </a:rPr>
              <a:t>http</a:t>
            </a:r>
            <a:r>
              <a:rPr lang="en-US" sz="1200" u="sng" dirty="0">
                <a:solidFill>
                  <a:srgbClr val="002060"/>
                </a:solidFill>
              </a:rPr>
              <a:t>://</a:t>
            </a:r>
            <a:r>
              <a:rPr lang="en-US" sz="1200" u="sng" dirty="0" smtClean="0">
                <a:solidFill>
                  <a:srgbClr val="002060"/>
                </a:solidFill>
              </a:rPr>
              <a:t>en.wikipedia.org/wiki/</a:t>
            </a:r>
            <a:r>
              <a:rPr lang="en-US" sz="1200" u="sng" dirty="0" err="1" smtClean="0">
                <a:solidFill>
                  <a:srgbClr val="002060"/>
                </a:solidFill>
              </a:rPr>
              <a:t>Richter_scale</a:t>
            </a:r>
            <a:endParaRPr lang="en-US" sz="1200" u="sng" dirty="0" smtClean="0">
              <a:solidFill>
                <a:srgbClr val="002060"/>
              </a:solidFill>
            </a:endParaRPr>
          </a:p>
          <a:p>
            <a:pPr marL="36576" indent="0">
              <a:buNone/>
            </a:pPr>
            <a:r>
              <a:rPr lang="en-US" sz="1200" u="sng" dirty="0" smtClean="0">
                <a:solidFill>
                  <a:srgbClr val="002060"/>
                </a:solidFill>
              </a:rPr>
              <a:t>3. BC Science 7 Book</a:t>
            </a:r>
            <a:endParaRPr lang="en-US" sz="1200" dirty="0">
              <a:solidFill>
                <a:srgbClr val="002060"/>
              </a:solidFill>
            </a:endParaRPr>
          </a:p>
        </p:txBody>
      </p:sp>
      <p:pic>
        <p:nvPicPr>
          <p:cNvPr id="4" name="Picture 3" descr="richter-sca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486" y="1600201"/>
            <a:ext cx="2474017" cy="2644253"/>
          </a:xfrm>
          <a:prstGeom prst="rect">
            <a:avLst/>
          </a:prstGeom>
        </p:spPr>
      </p:pic>
      <p:sp>
        <p:nvSpPr>
          <p:cNvPr id="5" name="TextBox 4"/>
          <p:cNvSpPr txBox="1"/>
          <p:nvPr/>
        </p:nvSpPr>
        <p:spPr>
          <a:xfrm>
            <a:off x="3620530" y="4351603"/>
            <a:ext cx="5078627"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mishunderstanding.files.wordpress.com/</a:t>
            </a:r>
            <a:endParaRPr lang="en-US" sz="1000" dirty="0">
              <a:solidFill>
                <a:srgbClr val="002060"/>
              </a:solidFill>
            </a:endParaRPr>
          </a:p>
        </p:txBody>
      </p:sp>
    </p:spTree>
    <p:extLst>
      <p:ext uri="{BB962C8B-B14F-4D97-AF65-F5344CB8AC3E}">
        <p14:creationId xmlns:p14="http://schemas.microsoft.com/office/powerpoint/2010/main" val="15766187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Epicenter	</a:t>
            </a:r>
            <a:endParaRPr lang="en-US" dirty="0"/>
          </a:p>
        </p:txBody>
      </p:sp>
      <p:sp>
        <p:nvSpPr>
          <p:cNvPr id="3" name="Content Placeholder 2"/>
          <p:cNvSpPr>
            <a:spLocks noGrp="1"/>
          </p:cNvSpPr>
          <p:nvPr>
            <p:ph idx="1"/>
          </p:nvPr>
        </p:nvSpPr>
        <p:spPr>
          <a:xfrm>
            <a:off x="457201" y="1600200"/>
            <a:ext cx="3650776" cy="4077269"/>
          </a:xfrm>
        </p:spPr>
        <p:txBody>
          <a:bodyPr>
            <a:normAutofit fontScale="40000" lnSpcReduction="20000"/>
          </a:bodyPr>
          <a:lstStyle/>
          <a:p>
            <a:pPr marL="36576" indent="0">
              <a:buNone/>
            </a:pPr>
            <a:r>
              <a:rPr lang="en-US" sz="5100" dirty="0"/>
              <a:t>W</a:t>
            </a:r>
            <a:r>
              <a:rPr lang="en-US" sz="5100" dirty="0" smtClean="0"/>
              <a:t>hich </a:t>
            </a:r>
            <a:r>
              <a:rPr lang="en-US" sz="5100" dirty="0"/>
              <a:t>is the point on the Earth's surface that is directly above the hypocenter or focus the point where an earthquake or underground explosion starts</a:t>
            </a:r>
            <a:r>
              <a:rPr lang="en-US" sz="5100" dirty="0" smtClean="0"/>
              <a:t>. If the seismic waves are recorded by at least 3 seismogram the epicenter will be found. </a:t>
            </a:r>
            <a:r>
              <a:rPr lang="en-US" sz="5100" dirty="0"/>
              <a:t>Next, in case of earthquakes, the epicenter is directly above the point where the fault begins to break, and in most cases, it’s the area that has the most damage</a:t>
            </a:r>
            <a:r>
              <a:rPr lang="en-US" sz="5100" dirty="0" smtClean="0"/>
              <a:t>.</a:t>
            </a:r>
          </a:p>
          <a:p>
            <a:pPr marL="36576" indent="0">
              <a:buNone/>
            </a:pPr>
            <a:r>
              <a:rPr lang="en-US" sz="1600" u="sng" dirty="0" smtClean="0">
                <a:solidFill>
                  <a:srgbClr val="002060"/>
                </a:solidFill>
              </a:rPr>
              <a:t>1.http</a:t>
            </a:r>
            <a:r>
              <a:rPr lang="en-US" sz="1600" u="sng" dirty="0">
                <a:solidFill>
                  <a:srgbClr val="002060"/>
                </a:solidFill>
              </a:rPr>
              <a:t>://</a:t>
            </a:r>
            <a:r>
              <a:rPr lang="en-US" sz="1600" u="sng" dirty="0" smtClean="0">
                <a:solidFill>
                  <a:srgbClr val="002060"/>
                </a:solidFill>
              </a:rPr>
              <a:t>en.wikipedia.org/wiki/Epicenter</a:t>
            </a:r>
          </a:p>
          <a:p>
            <a:pPr marL="36576" indent="0">
              <a:buNone/>
            </a:pPr>
            <a:r>
              <a:rPr lang="en-US" sz="1600" u="sng" dirty="0" smtClean="0">
                <a:solidFill>
                  <a:srgbClr val="002060"/>
                </a:solidFill>
              </a:rPr>
              <a:t>3. BC Science 7 Book </a:t>
            </a:r>
            <a:endParaRPr lang="en-US" sz="1600" dirty="0" smtClean="0">
              <a:solidFill>
                <a:srgbClr val="002060"/>
              </a:solidFill>
            </a:endParaRPr>
          </a:p>
          <a:p>
            <a:pPr marL="36576" indent="0">
              <a:buNone/>
            </a:pPr>
            <a:r>
              <a:rPr lang="en-US" sz="1600" dirty="0" smtClean="0">
                <a:solidFill>
                  <a:srgbClr val="002060"/>
                </a:solidFill>
              </a:rPr>
              <a:t> </a:t>
            </a:r>
            <a:endParaRPr lang="en-US" sz="1600" dirty="0">
              <a:solidFill>
                <a:srgbClr val="00206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76" y="1735541"/>
            <a:ext cx="3084393" cy="212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47333" y="4017944"/>
            <a:ext cx="3689143"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mjksciteachingideas.com/</a:t>
            </a:r>
            <a:endParaRPr lang="en-US" sz="1000" dirty="0">
              <a:solidFill>
                <a:srgbClr val="002060"/>
              </a:solidFill>
            </a:endParaRPr>
          </a:p>
        </p:txBody>
      </p:sp>
    </p:spTree>
    <p:extLst>
      <p:ext uri="{BB962C8B-B14F-4D97-AF65-F5344CB8AC3E}">
        <p14:creationId xmlns:p14="http://schemas.microsoft.com/office/powerpoint/2010/main" val="15766187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Bedrock</a:t>
            </a:r>
            <a:endParaRPr lang="en-US" dirty="0"/>
          </a:p>
        </p:txBody>
      </p:sp>
      <p:sp>
        <p:nvSpPr>
          <p:cNvPr id="3" name="Content Placeholder 2"/>
          <p:cNvSpPr>
            <a:spLocks noGrp="1"/>
          </p:cNvSpPr>
          <p:nvPr>
            <p:ph idx="1"/>
          </p:nvPr>
        </p:nvSpPr>
        <p:spPr>
          <a:xfrm>
            <a:off x="457200" y="1600200"/>
            <a:ext cx="3814549" cy="4525963"/>
          </a:xfrm>
        </p:spPr>
        <p:txBody>
          <a:bodyPr>
            <a:normAutofit fontScale="62500" lnSpcReduction="20000"/>
          </a:bodyPr>
          <a:lstStyle/>
          <a:p>
            <a:pPr marL="36576" indent="0">
              <a:buNone/>
            </a:pPr>
            <a:r>
              <a:rPr lang="en-US" sz="3400" dirty="0"/>
              <a:t>Which is the solid rock underlying </a:t>
            </a:r>
            <a:r>
              <a:rPr lang="en-US" sz="3400" dirty="0" smtClean="0"/>
              <a:t>loose things such </a:t>
            </a:r>
            <a:r>
              <a:rPr lang="en-US" sz="3400" dirty="0"/>
              <a:t>as </a:t>
            </a:r>
            <a:r>
              <a:rPr lang="en-US" sz="3400" dirty="0" smtClean="0"/>
              <a:t>soil. The seismograph also has to be attached to the bedrock. For </a:t>
            </a:r>
            <a:r>
              <a:rPr lang="en-US" sz="3400" dirty="0"/>
              <a:t>example in a news report : “The reason an earthquake in the high 5s is felt so far away is that it could of </a:t>
            </a:r>
            <a:r>
              <a:rPr lang="en-US" sz="3400" dirty="0" err="1" smtClean="0"/>
              <a:t>occured</a:t>
            </a:r>
            <a:r>
              <a:rPr lang="en-US" sz="3400" dirty="0" smtClean="0"/>
              <a:t> </a:t>
            </a:r>
            <a:r>
              <a:rPr lang="en-US" sz="3400" dirty="0"/>
              <a:t>in an area where the bedrock is solid, it’s not really fractured or broken up by faults the way it would be.</a:t>
            </a:r>
          </a:p>
          <a:p>
            <a:pPr marL="36576" indent="0">
              <a:buNone/>
            </a:pPr>
            <a:r>
              <a:rPr lang="en-US" sz="1400" u="sng" dirty="0" smtClean="0">
                <a:solidFill>
                  <a:srgbClr val="002060"/>
                </a:solidFill>
              </a:rPr>
              <a:t>1.http</a:t>
            </a:r>
            <a:r>
              <a:rPr lang="en-US" sz="1400" u="sng" dirty="0">
                <a:solidFill>
                  <a:srgbClr val="002060"/>
                </a:solidFill>
              </a:rPr>
              <a:t>://cosmiclog.msnbc.msn.com</a:t>
            </a:r>
            <a:r>
              <a:rPr lang="en-US" sz="1400" u="sng" dirty="0" smtClean="0">
                <a:solidFill>
                  <a:srgbClr val="002060"/>
                </a:solidFill>
              </a:rPr>
              <a:t>/</a:t>
            </a:r>
          </a:p>
          <a:p>
            <a:pPr marL="36576" indent="0">
              <a:buNone/>
            </a:pPr>
            <a:r>
              <a:rPr lang="en-US" sz="1400" u="sng" dirty="0" smtClean="0">
                <a:solidFill>
                  <a:srgbClr val="002060"/>
                </a:solidFill>
              </a:rPr>
              <a:t>3. BC Science 7 Book</a:t>
            </a:r>
            <a:endParaRPr lang="en-US" sz="1400" dirty="0">
              <a:solidFill>
                <a:srgbClr val="00206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49" y="1750326"/>
            <a:ext cx="3398293" cy="216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1230" y="4124815"/>
            <a:ext cx="3502929"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4b2011.wikispaces.com/</a:t>
            </a:r>
            <a:endParaRPr lang="en-US" sz="1000" dirty="0">
              <a:solidFill>
                <a:srgbClr val="002060"/>
              </a:solidFill>
            </a:endParaRPr>
          </a:p>
        </p:txBody>
      </p:sp>
    </p:spTree>
    <p:extLst>
      <p:ext uri="{BB962C8B-B14F-4D97-AF65-F5344CB8AC3E}">
        <p14:creationId xmlns:p14="http://schemas.microsoft.com/office/powerpoint/2010/main" val="15766187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a Tsunami?</a:t>
            </a:r>
            <a:endParaRPr lang="en-US" dirty="0"/>
          </a:p>
        </p:txBody>
      </p:sp>
      <p:sp>
        <p:nvSpPr>
          <p:cNvPr id="3" name="Content Placeholder 2"/>
          <p:cNvSpPr>
            <a:spLocks noGrp="1"/>
          </p:cNvSpPr>
          <p:nvPr>
            <p:ph idx="1"/>
          </p:nvPr>
        </p:nvSpPr>
        <p:spPr>
          <a:xfrm>
            <a:off x="457200" y="1600200"/>
            <a:ext cx="3459707" cy="3626893"/>
          </a:xfrm>
        </p:spPr>
        <p:txBody>
          <a:bodyPr>
            <a:normAutofit fontScale="92500" lnSpcReduction="20000"/>
          </a:bodyPr>
          <a:lstStyle/>
          <a:p>
            <a:pPr marL="36576" indent="0">
              <a:buNone/>
            </a:pPr>
            <a:r>
              <a:rPr lang="en-US" sz="2600" dirty="0"/>
              <a:t>A tsunami is usually caused by a powerful earthquake under the ocean floor. This earthquake pushes </a:t>
            </a:r>
            <a:r>
              <a:rPr lang="en-US" sz="2600" dirty="0" smtClean="0"/>
              <a:t>plenty of </a:t>
            </a:r>
            <a:r>
              <a:rPr lang="en-US" sz="2600" dirty="0"/>
              <a:t>water to the surface, creating waves. These waves are the tsunami</a:t>
            </a:r>
            <a:r>
              <a:rPr lang="en-US" sz="2600" dirty="0" smtClean="0"/>
              <a:t>.</a:t>
            </a:r>
          </a:p>
          <a:p>
            <a:pPr marL="36576" indent="0">
              <a:buNone/>
            </a:pPr>
            <a:endParaRPr lang="en-US" sz="2700" dirty="0"/>
          </a:p>
          <a:p>
            <a:pPr marL="36576" indent="0">
              <a:buNone/>
            </a:pPr>
            <a:r>
              <a:rPr lang="en-US" sz="1100" dirty="0" smtClean="0">
                <a:solidFill>
                  <a:srgbClr val="002060"/>
                </a:solidFill>
              </a:rPr>
              <a:t>1.http://www.pep.bc.cat/</a:t>
            </a:r>
            <a:endParaRPr lang="en-US" sz="1100" dirty="0">
              <a:solidFill>
                <a:srgbClr val="00206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190" y="1709382"/>
            <a:ext cx="36195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44190" y="4012435"/>
            <a:ext cx="3439235"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geology.com/</a:t>
            </a:r>
            <a:endParaRPr lang="en-US" sz="1000" dirty="0">
              <a:solidFill>
                <a:srgbClr val="002060"/>
              </a:solidFill>
            </a:endParaRPr>
          </a:p>
        </p:txBody>
      </p:sp>
    </p:spTree>
    <p:extLst>
      <p:ext uri="{BB962C8B-B14F-4D97-AF65-F5344CB8AC3E}">
        <p14:creationId xmlns:p14="http://schemas.microsoft.com/office/powerpoint/2010/main" val="35641656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Results of an Tsunami?</a:t>
            </a:r>
            <a:endParaRPr lang="en-US" dirty="0"/>
          </a:p>
        </p:txBody>
      </p:sp>
      <p:sp>
        <p:nvSpPr>
          <p:cNvPr id="3" name="Content Placeholder 2"/>
          <p:cNvSpPr>
            <a:spLocks noGrp="1"/>
          </p:cNvSpPr>
          <p:nvPr>
            <p:ph idx="1"/>
          </p:nvPr>
        </p:nvSpPr>
        <p:spPr>
          <a:xfrm>
            <a:off x="457201" y="1600200"/>
            <a:ext cx="2982036" cy="3954439"/>
          </a:xfrm>
        </p:spPr>
        <p:txBody>
          <a:bodyPr>
            <a:normAutofit fontScale="85000" lnSpcReduction="10000"/>
          </a:bodyPr>
          <a:lstStyle/>
          <a:p>
            <a:pPr marL="36576" indent="0">
              <a:buNone/>
            </a:pPr>
            <a:r>
              <a:rPr lang="en-US" sz="2800" dirty="0"/>
              <a:t>Tsunamis are some of the most devastating natural disasters known to </a:t>
            </a:r>
            <a:r>
              <a:rPr lang="en-US" sz="2800" dirty="0" smtClean="0"/>
              <a:t>man! </a:t>
            </a:r>
            <a:r>
              <a:rPr lang="en-US" sz="2800" dirty="0"/>
              <a:t>Think of </a:t>
            </a:r>
            <a:r>
              <a:rPr lang="en-US" sz="2800" dirty="0" smtClean="0"/>
              <a:t>a</a:t>
            </a:r>
            <a:r>
              <a:rPr lang="en-US" sz="2800" u="sng" dirty="0" smtClean="0"/>
              <a:t> </a:t>
            </a:r>
            <a:r>
              <a:rPr lang="en-US" sz="2800" dirty="0" smtClean="0"/>
              <a:t>flood </a:t>
            </a:r>
            <a:r>
              <a:rPr lang="en-US" sz="2800" dirty="0"/>
              <a:t>with its source being an </a:t>
            </a:r>
            <a:r>
              <a:rPr lang="en-US" sz="2800" dirty="0" smtClean="0"/>
              <a:t>ocean! I bet you </a:t>
            </a:r>
            <a:r>
              <a:rPr lang="en-US" sz="2800" dirty="0"/>
              <a:t>can </a:t>
            </a:r>
            <a:r>
              <a:rPr lang="en-US" sz="2800" dirty="0" smtClean="0"/>
              <a:t>see </a:t>
            </a:r>
            <a:r>
              <a:rPr lang="en-US" sz="2800" dirty="0"/>
              <a:t>a little of how </a:t>
            </a:r>
            <a:r>
              <a:rPr lang="en-US" sz="2800" dirty="0" smtClean="0"/>
              <a:t>much trouble tsunamis </a:t>
            </a:r>
            <a:r>
              <a:rPr lang="en-US" sz="2800" dirty="0"/>
              <a:t>can create</a:t>
            </a:r>
            <a:r>
              <a:rPr lang="en-US" sz="2800" dirty="0" smtClean="0"/>
              <a:t>.</a:t>
            </a:r>
          </a:p>
          <a:p>
            <a:pPr marL="36576" indent="0">
              <a:buNone/>
            </a:pPr>
            <a:r>
              <a:rPr lang="en-US" sz="1200" dirty="0" smtClean="0">
                <a:solidFill>
                  <a:srgbClr val="002060"/>
                </a:solidFill>
              </a:rPr>
              <a:t>1.http</a:t>
            </a:r>
            <a:r>
              <a:rPr lang="en-US" sz="1200" dirty="0">
                <a:solidFill>
                  <a:srgbClr val="002060"/>
                </a:solidFill>
              </a:rPr>
              <a:t>://www.universetoday.com</a:t>
            </a:r>
            <a:r>
              <a:rPr lang="en-US" sz="1200" dirty="0" smtClean="0">
                <a:solidFill>
                  <a:srgbClr val="002060"/>
                </a:solidFill>
              </a:rPr>
              <a:t>/</a:t>
            </a:r>
          </a:p>
          <a:p>
            <a:pPr marL="36576" indent="0">
              <a:buNone/>
            </a:pP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37" y="1671852"/>
            <a:ext cx="3771443" cy="217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8373" y="4232647"/>
            <a:ext cx="3594023"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://pacific.scoop.co.nz</a:t>
            </a:r>
            <a:r>
              <a:rPr lang="en-US" sz="1000" dirty="0" smtClean="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32208552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Liquefaction </a:t>
            </a:r>
            <a:endParaRPr lang="en-US" dirty="0"/>
          </a:p>
        </p:txBody>
      </p:sp>
      <p:sp>
        <p:nvSpPr>
          <p:cNvPr id="3" name="Content Placeholder 2"/>
          <p:cNvSpPr>
            <a:spLocks noGrp="1"/>
          </p:cNvSpPr>
          <p:nvPr>
            <p:ph idx="1"/>
          </p:nvPr>
        </p:nvSpPr>
        <p:spPr>
          <a:xfrm>
            <a:off x="457200" y="1600200"/>
            <a:ext cx="4565176" cy="4525963"/>
          </a:xfrm>
        </p:spPr>
        <p:txBody>
          <a:bodyPr>
            <a:normAutofit fontScale="92500" lnSpcReduction="20000"/>
          </a:bodyPr>
          <a:lstStyle/>
          <a:p>
            <a:pPr marL="36576" indent="0">
              <a:buNone/>
            </a:pPr>
            <a:r>
              <a:rPr lang="en-US" sz="2800" dirty="0"/>
              <a:t>Lastly, I will be talking to you about is Liquefaction. Which is crazy thin in which the strength and stiffness of a soil is shortened by an earthquake shaking.  Liquefaction are related rare, and have been responsible for lots of damage in historical earthquakes around the world.  </a:t>
            </a:r>
            <a:endParaRPr lang="en-US" sz="2800" dirty="0" smtClean="0"/>
          </a:p>
          <a:p>
            <a:pPr marL="36576" indent="0">
              <a:buNone/>
            </a:pPr>
            <a:r>
              <a:rPr lang="en-US" sz="1200" u="sng" dirty="0" smtClean="0">
                <a:solidFill>
                  <a:srgbClr val="002060"/>
                </a:solidFill>
              </a:rPr>
              <a:t>1.http</a:t>
            </a:r>
            <a:r>
              <a:rPr lang="en-US" sz="1200" u="sng" dirty="0">
                <a:solidFill>
                  <a:srgbClr val="002060"/>
                </a:solidFill>
              </a:rPr>
              <a:t>://</a:t>
            </a:r>
            <a:r>
              <a:rPr lang="en-US" sz="1200" u="sng" dirty="0" smtClean="0">
                <a:solidFill>
                  <a:srgbClr val="002060"/>
                </a:solidFill>
              </a:rPr>
              <a:t>www.ce.washington.edu</a:t>
            </a:r>
            <a:endParaRPr lang="en-US" sz="1200" dirty="0">
              <a:solidFill>
                <a:srgbClr val="00206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375" y="1728788"/>
            <a:ext cx="2902425" cy="200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61691" y="4036226"/>
            <a:ext cx="3206123" cy="246221"/>
          </a:xfrm>
          <a:prstGeom prst="rect">
            <a:avLst/>
          </a:prstGeom>
          <a:noFill/>
        </p:spPr>
        <p:txBody>
          <a:bodyPr wrap="square" rtlCol="0">
            <a:spAutoFit/>
          </a:bodyPr>
          <a:lstStyle/>
          <a:p>
            <a:r>
              <a:rPr lang="en-US" sz="1000" dirty="0" smtClean="0">
                <a:solidFill>
                  <a:srgbClr val="002060"/>
                </a:solidFill>
              </a:rPr>
              <a:t>2.http</a:t>
            </a:r>
            <a:r>
              <a:rPr lang="en-US" sz="1000" dirty="0">
                <a:solidFill>
                  <a:srgbClr val="002060"/>
                </a:solidFill>
              </a:rPr>
              <a:t>://</a:t>
            </a:r>
            <a:r>
              <a:rPr lang="en-US" sz="1000" dirty="0" smtClean="0">
                <a:solidFill>
                  <a:srgbClr val="002060"/>
                </a:solidFill>
              </a:rPr>
              <a:t>upload.wikimedia.org/</a:t>
            </a:r>
            <a:endParaRPr lang="en-US" sz="1000" dirty="0">
              <a:solidFill>
                <a:srgbClr val="002060"/>
              </a:solidFill>
            </a:endParaRPr>
          </a:p>
        </p:txBody>
      </p:sp>
    </p:spTree>
    <p:extLst>
      <p:ext uri="{BB962C8B-B14F-4D97-AF65-F5344CB8AC3E}">
        <p14:creationId xmlns:p14="http://schemas.microsoft.com/office/powerpoint/2010/main" val="15766187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Earthquakes?</a:t>
            </a:r>
            <a:endParaRPr lang="en-US" dirty="0"/>
          </a:p>
        </p:txBody>
      </p:sp>
      <p:sp>
        <p:nvSpPr>
          <p:cNvPr id="3" name="Content Placeholder 2"/>
          <p:cNvSpPr>
            <a:spLocks noGrp="1"/>
          </p:cNvSpPr>
          <p:nvPr>
            <p:ph idx="1"/>
          </p:nvPr>
        </p:nvSpPr>
        <p:spPr>
          <a:xfrm>
            <a:off x="457200" y="1600200"/>
            <a:ext cx="3650776" cy="4525963"/>
          </a:xfrm>
        </p:spPr>
        <p:txBody>
          <a:bodyPr>
            <a:normAutofit fontScale="92500"/>
          </a:bodyPr>
          <a:lstStyle/>
          <a:p>
            <a:pPr marL="36576" indent="0">
              <a:buNone/>
            </a:pPr>
            <a:r>
              <a:rPr lang="en-US" sz="2600" dirty="0"/>
              <a:t>The shaking motion of an earthquake is the result of a sudden release of energy. Earthquakes are caused when </a:t>
            </a:r>
            <a:r>
              <a:rPr lang="en-US" sz="2600" dirty="0" smtClean="0"/>
              <a:t>stress builds </a:t>
            </a:r>
            <a:r>
              <a:rPr lang="en-US" sz="2600" dirty="0"/>
              <a:t>up within rocks of the </a:t>
            </a:r>
            <a:r>
              <a:rPr lang="en-US" sz="2600" dirty="0" smtClean="0"/>
              <a:t>Earth's crust </a:t>
            </a:r>
            <a:r>
              <a:rPr lang="en-US" sz="2600" dirty="0"/>
              <a:t>is released in a sudden jolt. Rocks crack and slip past each other causing the ground to vibrate</a:t>
            </a:r>
            <a:r>
              <a:rPr lang="en-US" sz="2600" dirty="0" smtClean="0"/>
              <a:t>.</a:t>
            </a:r>
          </a:p>
          <a:p>
            <a:pPr marL="36576" indent="0">
              <a:buNone/>
            </a:pPr>
            <a:r>
              <a:rPr lang="en-US" sz="1100" dirty="0" smtClean="0">
                <a:solidFill>
                  <a:srgbClr val="000090"/>
                </a:solidFill>
              </a:rPr>
              <a:t>1.http://</a:t>
            </a:r>
            <a:r>
              <a:rPr lang="en-US" sz="1100" dirty="0" err="1" smtClean="0">
                <a:solidFill>
                  <a:srgbClr val="000090"/>
                </a:solidFill>
              </a:rPr>
              <a:t>www.em.gov.bc.ca</a:t>
            </a:r>
            <a:endParaRPr lang="en-US" sz="1100" dirty="0"/>
          </a:p>
        </p:txBody>
      </p:sp>
      <p:pic>
        <p:nvPicPr>
          <p:cNvPr id="2050" name="Picture 2" descr="http://www.em.gov.bc.ca/Mining/Geoscience/SurficialGeologyandHazards/Earthquakes/PublishingImages/eq-2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76" y="1702177"/>
            <a:ext cx="3457567" cy="1735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0955" y="3618280"/>
            <a:ext cx="2898014" cy="246221"/>
          </a:xfrm>
          <a:prstGeom prst="rect">
            <a:avLst/>
          </a:prstGeom>
          <a:noFill/>
        </p:spPr>
        <p:txBody>
          <a:bodyPr wrap="square" rtlCol="0">
            <a:spAutoFit/>
          </a:bodyPr>
          <a:lstStyle/>
          <a:p>
            <a:pPr marL="36576" indent="0">
              <a:buNone/>
            </a:pPr>
            <a:r>
              <a:rPr lang="en-US" sz="1000" dirty="0" smtClean="0">
                <a:solidFill>
                  <a:srgbClr val="000090"/>
                </a:solidFill>
              </a:rPr>
              <a:t>2.http://</a:t>
            </a:r>
            <a:r>
              <a:rPr lang="en-US" sz="1000" dirty="0" err="1" smtClean="0">
                <a:solidFill>
                  <a:srgbClr val="000090"/>
                </a:solidFill>
              </a:rPr>
              <a:t>www.em.gov.bc.ca</a:t>
            </a:r>
            <a:r>
              <a:rPr lang="en-US" sz="1000" dirty="0" smtClean="0">
                <a:solidFill>
                  <a:srgbClr val="000090"/>
                </a:solidFill>
              </a:rPr>
              <a:t> </a:t>
            </a:r>
            <a:endParaRPr lang="en-US" sz="1000" dirty="0">
              <a:solidFill>
                <a:srgbClr val="000090"/>
              </a:solidFill>
            </a:endParaRPr>
          </a:p>
        </p:txBody>
      </p:sp>
    </p:spTree>
    <p:extLst>
      <p:ext uri="{BB962C8B-B14F-4D97-AF65-F5344CB8AC3E}">
        <p14:creationId xmlns:p14="http://schemas.microsoft.com/office/powerpoint/2010/main" val="34805309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Faults?</a:t>
            </a:r>
            <a:endParaRPr lang="en-US" dirty="0"/>
          </a:p>
        </p:txBody>
      </p:sp>
      <p:sp>
        <p:nvSpPr>
          <p:cNvPr id="3" name="Content Placeholder 2"/>
          <p:cNvSpPr>
            <a:spLocks noGrp="1"/>
          </p:cNvSpPr>
          <p:nvPr>
            <p:ph idx="1"/>
          </p:nvPr>
        </p:nvSpPr>
        <p:spPr>
          <a:xfrm>
            <a:off x="457200" y="1600200"/>
            <a:ext cx="4292221" cy="4525963"/>
          </a:xfrm>
        </p:spPr>
        <p:txBody>
          <a:bodyPr>
            <a:normAutofit/>
          </a:bodyPr>
          <a:lstStyle/>
          <a:p>
            <a:pPr marL="36576" indent="0">
              <a:buNone/>
            </a:pPr>
            <a:r>
              <a:rPr lang="en-US" sz="2400" dirty="0"/>
              <a:t>A fault is a </a:t>
            </a:r>
            <a:r>
              <a:rPr lang="en-US" sz="2400" dirty="0" smtClean="0"/>
              <a:t>fracture between </a:t>
            </a:r>
            <a:r>
              <a:rPr lang="en-US" sz="2400" dirty="0"/>
              <a:t>two blocks of </a:t>
            </a:r>
            <a:r>
              <a:rPr lang="en-US" sz="2400" dirty="0" smtClean="0"/>
              <a:t>rocks, it allows </a:t>
            </a:r>
            <a:r>
              <a:rPr lang="en-US" sz="2400" dirty="0"/>
              <a:t>the blocks to move </a:t>
            </a:r>
            <a:r>
              <a:rPr lang="en-US" sz="2400" dirty="0" smtClean="0"/>
              <a:t>the same  </a:t>
            </a:r>
            <a:r>
              <a:rPr lang="en-US" sz="2400" dirty="0"/>
              <a:t>to each other</a:t>
            </a:r>
            <a:r>
              <a:rPr lang="en-US" sz="2400" dirty="0" smtClean="0"/>
              <a:t>. But it may happen very fast, </a:t>
            </a:r>
            <a:r>
              <a:rPr lang="en-US" sz="2400" dirty="0"/>
              <a:t>in the </a:t>
            </a:r>
            <a:r>
              <a:rPr lang="en-US" sz="2400" dirty="0" smtClean="0"/>
              <a:t>shape </a:t>
            </a:r>
            <a:r>
              <a:rPr lang="en-US" sz="2400" dirty="0"/>
              <a:t>of an </a:t>
            </a:r>
            <a:r>
              <a:rPr lang="en-US" sz="2400" dirty="0" smtClean="0"/>
              <a:t>earthquake or </a:t>
            </a:r>
            <a:r>
              <a:rPr lang="en-US" sz="2400" dirty="0"/>
              <a:t>may </a:t>
            </a:r>
            <a:r>
              <a:rPr lang="en-US" sz="2400" dirty="0" smtClean="0"/>
              <a:t>happen very slowly. Faults may go up by a few millimeters to thousands of kilometers!</a:t>
            </a:r>
          </a:p>
          <a:p>
            <a:pPr marL="36576" indent="0">
              <a:buNone/>
            </a:pPr>
            <a:r>
              <a:rPr lang="en-US" sz="1000" dirty="0" smtClean="0">
                <a:solidFill>
                  <a:srgbClr val="000090"/>
                </a:solidFill>
              </a:rPr>
              <a:t>1,http://</a:t>
            </a:r>
            <a:r>
              <a:rPr lang="en-US" sz="1000" dirty="0" err="1" smtClean="0">
                <a:solidFill>
                  <a:srgbClr val="000090"/>
                </a:solidFill>
              </a:rPr>
              <a:t>earhquake.usgs.gov</a:t>
            </a:r>
            <a:endParaRPr lang="en-US" sz="1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02" y="1746879"/>
            <a:ext cx="2339546" cy="219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81975" y="4185871"/>
            <a:ext cx="3411940" cy="253916"/>
          </a:xfrm>
          <a:prstGeom prst="rect">
            <a:avLst/>
          </a:prstGeom>
          <a:noFill/>
        </p:spPr>
        <p:txBody>
          <a:bodyPr wrap="square" rtlCol="0">
            <a:spAutoFit/>
          </a:bodyPr>
          <a:lstStyle/>
          <a:p>
            <a:r>
              <a:rPr lang="en-US" sz="1000" dirty="0" smtClean="0">
                <a:solidFill>
                  <a:srgbClr val="000090"/>
                </a:solidFill>
              </a:rPr>
              <a:t>2. http://</a:t>
            </a:r>
            <a:r>
              <a:rPr lang="en-US" sz="1000" dirty="0" err="1" smtClean="0">
                <a:solidFill>
                  <a:srgbClr val="000090"/>
                </a:solidFill>
              </a:rPr>
              <a:t>www.livesting.com</a:t>
            </a:r>
            <a:r>
              <a:rPr lang="en-US" sz="1000" dirty="0" smtClean="0">
                <a:solidFill>
                  <a:srgbClr val="000090"/>
                </a:solidFill>
              </a:rPr>
              <a:t>/</a:t>
            </a:r>
            <a:endParaRPr lang="en-US" sz="1000" dirty="0"/>
          </a:p>
        </p:txBody>
      </p:sp>
    </p:spTree>
    <p:extLst>
      <p:ext uri="{BB962C8B-B14F-4D97-AF65-F5344CB8AC3E}">
        <p14:creationId xmlns:p14="http://schemas.microsoft.com/office/powerpoint/2010/main" val="522211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Reverse Fault</a:t>
            </a:r>
            <a:endParaRPr lang="en-US" dirty="0"/>
          </a:p>
        </p:txBody>
      </p:sp>
      <p:sp>
        <p:nvSpPr>
          <p:cNvPr id="3" name="Content Placeholder 2"/>
          <p:cNvSpPr>
            <a:spLocks noGrp="1"/>
          </p:cNvSpPr>
          <p:nvPr>
            <p:ph idx="1"/>
          </p:nvPr>
        </p:nvSpPr>
        <p:spPr>
          <a:xfrm>
            <a:off x="439057" y="1600200"/>
            <a:ext cx="4101152" cy="4525963"/>
          </a:xfrm>
        </p:spPr>
        <p:txBody>
          <a:bodyPr>
            <a:normAutofit fontScale="92500" lnSpcReduction="10000"/>
          </a:bodyPr>
          <a:lstStyle/>
          <a:p>
            <a:pPr marL="36576" indent="0">
              <a:buNone/>
            </a:pPr>
            <a:r>
              <a:rPr lang="en-US" sz="2600" dirty="0"/>
              <a:t>Reverse faults are exactly the opposite of normal faults. If the hanging wall rises </a:t>
            </a:r>
            <a:r>
              <a:rPr lang="en-US" sz="2600" dirty="0" smtClean="0"/>
              <a:t>the same </a:t>
            </a:r>
            <a:r>
              <a:rPr lang="en-US" sz="2600" dirty="0"/>
              <a:t>to the footwall, you have a reverse </a:t>
            </a:r>
            <a:r>
              <a:rPr lang="en-US" sz="2600" dirty="0" smtClean="0"/>
              <a:t>fault. In the reverse fault a rock is above the fault and is forced up and the other rock gets forced up.   </a:t>
            </a:r>
            <a:r>
              <a:rPr lang="en-US" sz="2600" dirty="0"/>
              <a:t>Reverse </a:t>
            </a:r>
            <a:r>
              <a:rPr lang="en-US" sz="2600" dirty="0" smtClean="0"/>
              <a:t>faults also </a:t>
            </a:r>
            <a:r>
              <a:rPr lang="en-US" sz="2600" dirty="0"/>
              <a:t>occur in areas undergoing </a:t>
            </a:r>
            <a:r>
              <a:rPr lang="en-US" sz="2600" dirty="0" smtClean="0"/>
              <a:t>squishing.</a:t>
            </a:r>
            <a:r>
              <a:rPr lang="en-US" sz="2500" dirty="0"/>
              <a:t> </a:t>
            </a:r>
            <a:endParaRPr lang="en-US" sz="2500" dirty="0" smtClean="0"/>
          </a:p>
          <a:p>
            <a:pPr marL="36576" indent="0">
              <a:buNone/>
            </a:pPr>
            <a:endParaRPr lang="en-US" sz="1400" dirty="0"/>
          </a:p>
          <a:p>
            <a:pPr marL="36576" indent="0">
              <a:buNone/>
            </a:pPr>
            <a:r>
              <a:rPr lang="en-US" sz="1100" dirty="0" smtClean="0">
                <a:solidFill>
                  <a:srgbClr val="000090"/>
                </a:solidFill>
              </a:rPr>
              <a:t>1.htto://www.pit.edu/</a:t>
            </a:r>
            <a:endParaRPr lang="en-US" sz="1100" dirty="0">
              <a:solidFill>
                <a:srgbClr val="000090"/>
              </a:solidFill>
            </a:endParaRPr>
          </a:p>
          <a:p>
            <a:pPr marL="36576" indent="0">
              <a:buNone/>
            </a:pPr>
            <a:r>
              <a:rPr lang="en-US" sz="1100" dirty="0" smtClean="0">
                <a:solidFill>
                  <a:srgbClr val="000090"/>
                </a:solidFill>
              </a:rPr>
              <a:t>3. BC Science 7 Book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52" y="1759012"/>
            <a:ext cx="3188044" cy="259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26979" y="4531369"/>
            <a:ext cx="3780430" cy="246221"/>
          </a:xfrm>
          <a:prstGeom prst="rect">
            <a:avLst/>
          </a:prstGeom>
          <a:noFill/>
        </p:spPr>
        <p:txBody>
          <a:bodyPr wrap="square" rtlCol="0">
            <a:spAutoFit/>
          </a:bodyPr>
          <a:lstStyle/>
          <a:p>
            <a:pPr marL="36576" indent="0">
              <a:buNone/>
            </a:pPr>
            <a:r>
              <a:rPr lang="en-US" sz="1000" dirty="0" smtClean="0">
                <a:solidFill>
                  <a:srgbClr val="000090"/>
                </a:solidFill>
              </a:rPr>
              <a:t>2.http://</a:t>
            </a:r>
            <a:r>
              <a:rPr lang="en-US" sz="1000" dirty="0" err="1" smtClean="0">
                <a:solidFill>
                  <a:srgbClr val="000090"/>
                </a:solidFill>
              </a:rPr>
              <a:t>homepage.ufp</a:t>
            </a:r>
            <a:r>
              <a:rPr lang="en-US" sz="1000" dirty="0">
                <a:solidFill>
                  <a:srgbClr val="000090"/>
                </a:solidFill>
              </a:rPr>
              <a:t>/</a:t>
            </a:r>
          </a:p>
        </p:txBody>
      </p:sp>
    </p:spTree>
    <p:extLst>
      <p:ext uri="{BB962C8B-B14F-4D97-AF65-F5344CB8AC3E}">
        <p14:creationId xmlns:p14="http://schemas.microsoft.com/office/powerpoint/2010/main" val="1133104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Strike Slip Faults</a:t>
            </a:r>
            <a:endParaRPr lang="en-US" dirty="0"/>
          </a:p>
        </p:txBody>
      </p:sp>
      <p:sp>
        <p:nvSpPr>
          <p:cNvPr id="3" name="Content Placeholder 2"/>
          <p:cNvSpPr>
            <a:spLocks noGrp="1"/>
          </p:cNvSpPr>
          <p:nvPr>
            <p:ph idx="1"/>
          </p:nvPr>
        </p:nvSpPr>
        <p:spPr>
          <a:xfrm>
            <a:off x="1" y="1198606"/>
            <a:ext cx="4039736" cy="4173795"/>
          </a:xfrm>
        </p:spPr>
        <p:txBody>
          <a:bodyPr>
            <a:normAutofit fontScale="92500"/>
          </a:bodyPr>
          <a:lstStyle/>
          <a:p>
            <a:pPr marL="36576" indent="0">
              <a:buNone/>
            </a:pPr>
            <a:r>
              <a:rPr lang="en-US" sz="2600" dirty="0" smtClean="0"/>
              <a:t>Strike slip faults is when the blocks </a:t>
            </a:r>
            <a:r>
              <a:rPr lang="en-US" sz="2600" dirty="0"/>
              <a:t>of rock on either side of the fault </a:t>
            </a:r>
            <a:r>
              <a:rPr lang="en-US" sz="2600" dirty="0" smtClean="0"/>
              <a:t>slide horizontally. They </a:t>
            </a:r>
            <a:r>
              <a:rPr lang="en-US" sz="2600" dirty="0"/>
              <a:t>are vertical (or nearly </a:t>
            </a:r>
            <a:r>
              <a:rPr lang="en-US" sz="2600" dirty="0" smtClean="0"/>
              <a:t>vertical.)  </a:t>
            </a:r>
            <a:r>
              <a:rPr lang="en-US" sz="2600" dirty="0"/>
              <a:t>A</a:t>
            </a:r>
            <a:r>
              <a:rPr lang="en-US" sz="2600" dirty="0" smtClean="0"/>
              <a:t>ll strike</a:t>
            </a:r>
            <a:r>
              <a:rPr lang="en-US" sz="2600" dirty="0"/>
              <a:t>-slip </a:t>
            </a:r>
            <a:r>
              <a:rPr lang="en-US" sz="2600" dirty="0" smtClean="0"/>
              <a:t>faults are </a:t>
            </a:r>
            <a:r>
              <a:rPr lang="en-US" sz="2600" dirty="0"/>
              <a:t>formed where two parts of the earth’s crust (plates) slide past each other</a:t>
            </a:r>
            <a:r>
              <a:rPr lang="en-US" sz="2600" dirty="0" smtClean="0"/>
              <a:t>. </a:t>
            </a:r>
          </a:p>
          <a:p>
            <a:pPr marL="36576" indent="0">
              <a:buNone/>
            </a:pPr>
            <a:endParaRPr lang="en-US" sz="2600" u="sng" dirty="0"/>
          </a:p>
          <a:p>
            <a:pPr marL="36576" indent="0">
              <a:buNone/>
            </a:pPr>
            <a:r>
              <a:rPr lang="en-US" sz="1100" u="sng" dirty="0" smtClean="0">
                <a:solidFill>
                  <a:srgbClr val="000090"/>
                </a:solidFill>
              </a:rPr>
              <a:t>1,.http</a:t>
            </a:r>
            <a:r>
              <a:rPr lang="en-US" sz="1100" u="sng" dirty="0">
                <a:solidFill>
                  <a:srgbClr val="000090"/>
                </a:solidFill>
              </a:rPr>
              <a:t>://</a:t>
            </a:r>
            <a:r>
              <a:rPr lang="en-US" sz="1100" u="sng" dirty="0" err="1">
                <a:solidFill>
                  <a:srgbClr val="000090"/>
                </a:solidFill>
              </a:rPr>
              <a:t>earthquake.usgs.</a:t>
            </a:r>
            <a:r>
              <a:rPr lang="en-US" sz="1100" u="sng" dirty="0" err="1" smtClean="0">
                <a:solidFill>
                  <a:srgbClr val="000090"/>
                </a:solidFill>
              </a:rPr>
              <a:t>gov</a:t>
            </a:r>
            <a:endParaRPr lang="en-US" sz="1100" dirty="0">
              <a:solidFill>
                <a:srgbClr val="00009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236" y="1417638"/>
            <a:ext cx="4164227" cy="158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9737" y="3206374"/>
            <a:ext cx="4572013" cy="246221"/>
          </a:xfrm>
          <a:prstGeom prst="rect">
            <a:avLst/>
          </a:prstGeom>
          <a:noFill/>
        </p:spPr>
        <p:txBody>
          <a:bodyPr wrap="square" rtlCol="0">
            <a:spAutoFit/>
          </a:bodyPr>
          <a:lstStyle/>
          <a:p>
            <a:pPr marL="36576" indent="0">
              <a:buNone/>
            </a:pPr>
            <a:r>
              <a:rPr lang="en-US" sz="1000" dirty="0" smtClean="0">
                <a:solidFill>
                  <a:srgbClr val="000090"/>
                </a:solidFill>
              </a:rPr>
              <a:t>2.http</a:t>
            </a:r>
            <a:r>
              <a:rPr lang="en-US" sz="1000" dirty="0">
                <a:solidFill>
                  <a:srgbClr val="000090"/>
                </a:solidFill>
              </a:rPr>
              <a:t>://www.abag.ca.gov</a:t>
            </a:r>
            <a:r>
              <a:rPr lang="en-US" sz="1000" dirty="0" smtClean="0">
                <a:solidFill>
                  <a:srgbClr val="000090"/>
                </a:solidFill>
              </a:rPr>
              <a:t>/</a:t>
            </a:r>
            <a:endParaRPr lang="en-US" sz="1000" dirty="0">
              <a:solidFill>
                <a:srgbClr val="000090"/>
              </a:solidFill>
            </a:endParaRPr>
          </a:p>
        </p:txBody>
      </p:sp>
    </p:spTree>
    <p:extLst>
      <p:ext uri="{BB962C8B-B14F-4D97-AF65-F5344CB8AC3E}">
        <p14:creationId xmlns:p14="http://schemas.microsoft.com/office/powerpoint/2010/main" val="26297637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Seismic Waves?</a:t>
            </a:r>
            <a:endParaRPr lang="en-US" dirty="0"/>
          </a:p>
        </p:txBody>
      </p:sp>
      <p:sp>
        <p:nvSpPr>
          <p:cNvPr id="3" name="Content Placeholder 2"/>
          <p:cNvSpPr>
            <a:spLocks noGrp="1"/>
          </p:cNvSpPr>
          <p:nvPr>
            <p:ph idx="1"/>
          </p:nvPr>
        </p:nvSpPr>
        <p:spPr>
          <a:xfrm>
            <a:off x="457200" y="1600201"/>
            <a:ext cx="3022979" cy="3763370"/>
          </a:xfrm>
        </p:spPr>
        <p:txBody>
          <a:bodyPr>
            <a:normAutofit lnSpcReduction="10000"/>
          </a:bodyPr>
          <a:lstStyle/>
          <a:p>
            <a:pPr marL="36576" indent="0">
              <a:buNone/>
            </a:pPr>
            <a:r>
              <a:rPr lang="en-US" sz="2600" b="1" dirty="0" smtClean="0"/>
              <a:t>Seismic </a:t>
            </a:r>
            <a:r>
              <a:rPr lang="en-US" sz="2600" b="1" dirty="0"/>
              <a:t>waves</a:t>
            </a:r>
            <a:r>
              <a:rPr lang="en-US" sz="2600" dirty="0"/>
              <a:t> are waves of energy that travel through the E</a:t>
            </a:r>
            <a:r>
              <a:rPr lang="en-US" sz="2600" dirty="0" smtClean="0"/>
              <a:t>arth. </a:t>
            </a:r>
            <a:r>
              <a:rPr lang="en-US" sz="2600" dirty="0"/>
              <a:t>Seismic waves are studied </a:t>
            </a:r>
            <a:r>
              <a:rPr lang="en-US" sz="2600" dirty="0" err="1" smtClean="0"/>
              <a:t>byseismologists</a:t>
            </a:r>
            <a:r>
              <a:rPr lang="en-US" sz="2600" dirty="0"/>
              <a:t> </a:t>
            </a:r>
            <a:r>
              <a:rPr lang="en-US" sz="2600" dirty="0" smtClean="0"/>
              <a:t>and geophysicists</a:t>
            </a:r>
            <a:r>
              <a:rPr lang="en-US" sz="2600" dirty="0"/>
              <a:t> </a:t>
            </a:r>
            <a:endParaRPr lang="en-US" sz="2600" dirty="0" smtClean="0"/>
          </a:p>
          <a:p>
            <a:pPr marL="36576" indent="0">
              <a:buNone/>
            </a:pPr>
            <a:endParaRPr lang="en-US" sz="1800" dirty="0" smtClean="0"/>
          </a:p>
          <a:p>
            <a:pPr marL="36576" indent="0">
              <a:buNone/>
            </a:pPr>
            <a:r>
              <a:rPr lang="en-US" sz="1100" dirty="0" smtClean="0">
                <a:solidFill>
                  <a:srgbClr val="000090"/>
                </a:solidFill>
              </a:rPr>
              <a:t>1.http</a:t>
            </a:r>
            <a:r>
              <a:rPr lang="en-US" sz="1100" dirty="0">
                <a:solidFill>
                  <a:srgbClr val="000090"/>
                </a:solidFill>
              </a:rPr>
              <a:t>://en.wikipedia.org/wiki/</a:t>
            </a:r>
            <a:r>
              <a:rPr lang="en-US" sz="1100" dirty="0" err="1" smtClean="0">
                <a:solidFill>
                  <a:srgbClr val="000090"/>
                </a:solidFill>
              </a:rPr>
              <a:t>Seismic_wave</a:t>
            </a:r>
            <a:endParaRPr lang="en-US" sz="1100" dirty="0">
              <a:solidFill>
                <a:srgbClr val="00009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203" y="1709383"/>
            <a:ext cx="2981325" cy="22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74984" y="4204483"/>
            <a:ext cx="4831315" cy="246221"/>
          </a:xfrm>
          <a:prstGeom prst="rect">
            <a:avLst/>
          </a:prstGeom>
          <a:noFill/>
        </p:spPr>
        <p:txBody>
          <a:bodyPr wrap="square" rtlCol="0">
            <a:spAutoFit/>
          </a:bodyPr>
          <a:lstStyle/>
          <a:p>
            <a:r>
              <a:rPr lang="en-US" sz="1000" dirty="0" smtClean="0">
                <a:solidFill>
                  <a:srgbClr val="000090"/>
                </a:solidFill>
              </a:rPr>
              <a:t>2.http</a:t>
            </a:r>
            <a:r>
              <a:rPr lang="en-US" sz="1000" dirty="0">
                <a:solidFill>
                  <a:srgbClr val="000090"/>
                </a:solidFill>
              </a:rPr>
              <a:t>://</a:t>
            </a:r>
            <a:r>
              <a:rPr lang="en-US" sz="1000" dirty="0" err="1">
                <a:solidFill>
                  <a:srgbClr val="000090"/>
                </a:solidFill>
              </a:rPr>
              <a:t>astronomy.nju.edu.cn</a:t>
            </a:r>
            <a:r>
              <a:rPr lang="en-US" sz="1000" dirty="0" smtClean="0">
                <a:solidFill>
                  <a:srgbClr val="000090"/>
                </a:solidFill>
              </a:rPr>
              <a:t>/</a:t>
            </a:r>
            <a:endParaRPr lang="en-US" sz="1000" dirty="0">
              <a:solidFill>
                <a:srgbClr val="000090"/>
              </a:solidFill>
            </a:endParaRPr>
          </a:p>
        </p:txBody>
      </p:sp>
    </p:spTree>
    <p:extLst>
      <p:ext uri="{BB962C8B-B14F-4D97-AF65-F5344CB8AC3E}">
        <p14:creationId xmlns:p14="http://schemas.microsoft.com/office/powerpoint/2010/main" val="3384823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Types of Seismic Waves are there?</a:t>
            </a:r>
            <a:endParaRPr lang="en-US" dirty="0"/>
          </a:p>
        </p:txBody>
      </p:sp>
      <p:sp>
        <p:nvSpPr>
          <p:cNvPr id="3" name="Content Placeholder 2"/>
          <p:cNvSpPr>
            <a:spLocks noGrp="1"/>
          </p:cNvSpPr>
          <p:nvPr>
            <p:ph idx="1"/>
          </p:nvPr>
        </p:nvSpPr>
        <p:spPr>
          <a:xfrm>
            <a:off x="457201" y="1709384"/>
            <a:ext cx="3077570" cy="4063621"/>
          </a:xfrm>
        </p:spPr>
        <p:txBody>
          <a:bodyPr>
            <a:normAutofit/>
          </a:bodyPr>
          <a:lstStyle/>
          <a:p>
            <a:pPr marL="36576" indent="0">
              <a:buNone/>
            </a:pPr>
            <a:r>
              <a:rPr lang="en-US" sz="2400" dirty="0" smtClean="0"/>
              <a:t>There are four types of seismic waves, body waves, surface waves, P wave or primary wave, and the S wave or secondary wave.</a:t>
            </a:r>
          </a:p>
          <a:p>
            <a:pPr marL="36576" indent="0">
              <a:buNone/>
            </a:pPr>
            <a:endParaRPr lang="en-US" sz="1400" dirty="0" smtClean="0">
              <a:hlinkClick r:id="rId2"/>
            </a:endParaRPr>
          </a:p>
          <a:p>
            <a:pPr marL="36576" indent="0">
              <a:buNone/>
            </a:pPr>
            <a:r>
              <a:rPr lang="en-US" sz="1100" dirty="0" smtClean="0">
                <a:solidFill>
                  <a:srgbClr val="000090"/>
                </a:solidFill>
              </a:rPr>
              <a:t>1,http</a:t>
            </a:r>
            <a:r>
              <a:rPr lang="en-US" sz="1100" dirty="0">
                <a:solidFill>
                  <a:srgbClr val="000090"/>
                </a:solidFill>
              </a:rPr>
              <a:t>://en.wikipedia.org/wiki/</a:t>
            </a:r>
            <a:r>
              <a:rPr lang="en-US" sz="1100" dirty="0" err="1" smtClean="0">
                <a:solidFill>
                  <a:srgbClr val="000090"/>
                </a:solidFill>
              </a:rPr>
              <a:t>Seismic_wave</a:t>
            </a:r>
            <a:endParaRPr lang="en-US" sz="1100" dirty="0">
              <a:solidFill>
                <a:srgbClr val="00009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834" y="1709384"/>
            <a:ext cx="2561252" cy="22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05810" y="2057541"/>
            <a:ext cx="3864600" cy="246221"/>
          </a:xfrm>
          <a:prstGeom prst="rect">
            <a:avLst/>
          </a:prstGeom>
          <a:noFill/>
        </p:spPr>
        <p:txBody>
          <a:bodyPr wrap="square" rtlCol="0">
            <a:spAutoFit/>
          </a:bodyPr>
          <a:lstStyle/>
          <a:p>
            <a:r>
              <a:rPr lang="en-US" sz="1000" dirty="0" smtClean="0">
                <a:solidFill>
                  <a:srgbClr val="000090"/>
                </a:solidFill>
              </a:rPr>
              <a:t>2.http:physicsquest</a:t>
            </a:r>
            <a:r>
              <a:rPr lang="en-US" sz="1000" dirty="0">
                <a:solidFill>
                  <a:srgbClr val="000090"/>
                </a:solidFill>
              </a:rPr>
              <a:t>.homestead.</a:t>
            </a:r>
            <a:r>
              <a:rPr lang="en-US" sz="1000" dirty="0" smtClean="0">
                <a:solidFill>
                  <a:srgbClr val="000090"/>
                </a:solidFill>
              </a:rPr>
              <a:t>com</a:t>
            </a:r>
            <a:endParaRPr lang="en-US" sz="1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34" y="3869121"/>
            <a:ext cx="2561252" cy="177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55412" y="4764578"/>
            <a:ext cx="3575713" cy="246221"/>
          </a:xfrm>
          <a:prstGeom prst="rect">
            <a:avLst/>
          </a:prstGeom>
          <a:noFill/>
        </p:spPr>
        <p:txBody>
          <a:bodyPr wrap="square" rtlCol="0">
            <a:spAutoFit/>
          </a:bodyPr>
          <a:lstStyle/>
          <a:p>
            <a:r>
              <a:rPr lang="en-US" sz="1000" dirty="0" smtClean="0">
                <a:solidFill>
                  <a:srgbClr val="000090"/>
                </a:solidFill>
              </a:rPr>
              <a:t>3.http://www</a:t>
            </a:r>
            <a:r>
              <a:rPr lang="en-US" sz="1000" dirty="0">
                <a:solidFill>
                  <a:srgbClr val="000090"/>
                </a:solidFill>
              </a:rPr>
              <a:t>.sciencephoto.</a:t>
            </a:r>
            <a:r>
              <a:rPr lang="en-US" sz="1000" dirty="0" smtClean="0">
                <a:solidFill>
                  <a:srgbClr val="000090"/>
                </a:solidFill>
              </a:rPr>
              <a:t>com</a:t>
            </a:r>
            <a:endParaRPr lang="en-US" sz="1000" dirty="0">
              <a:solidFill>
                <a:srgbClr val="000090"/>
              </a:solidFill>
            </a:endParaRPr>
          </a:p>
        </p:txBody>
      </p:sp>
    </p:spTree>
    <p:extLst>
      <p:ext uri="{BB962C8B-B14F-4D97-AF65-F5344CB8AC3E}">
        <p14:creationId xmlns:p14="http://schemas.microsoft.com/office/powerpoint/2010/main" val="2041815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Difference Between the Types of Seismic Waves? </a:t>
            </a:r>
            <a:endParaRPr lang="en-US" dirty="0"/>
          </a:p>
        </p:txBody>
      </p:sp>
      <p:sp>
        <p:nvSpPr>
          <p:cNvPr id="3" name="Content Placeholder 2"/>
          <p:cNvSpPr>
            <a:spLocks noGrp="1"/>
          </p:cNvSpPr>
          <p:nvPr>
            <p:ph idx="1"/>
          </p:nvPr>
        </p:nvSpPr>
        <p:spPr>
          <a:xfrm>
            <a:off x="520134" y="1814284"/>
            <a:ext cx="3878859" cy="4293734"/>
          </a:xfrm>
        </p:spPr>
        <p:txBody>
          <a:bodyPr>
            <a:normAutofit fontScale="85000" lnSpcReduction="20000"/>
          </a:bodyPr>
          <a:lstStyle/>
          <a:p>
            <a:pPr marL="36576" indent="0">
              <a:buNone/>
            </a:pPr>
            <a:r>
              <a:rPr lang="en-US" sz="2400" dirty="0" smtClean="0"/>
              <a:t>Surface waves travel only through the crust and are </a:t>
            </a:r>
            <a:r>
              <a:rPr lang="en-US" sz="2400" dirty="0"/>
              <a:t>almost entirely responsible for the damage with earthquakes</a:t>
            </a:r>
            <a:r>
              <a:rPr lang="en-US" sz="2400" dirty="0" smtClean="0"/>
              <a:t>. However, P waves are the first type of body wave and is the fastest kind of seismic wave, it’s also known as primary wave. The S wave is the second wave you feel in an earthquake, but can only move through solid rock not liquid</a:t>
            </a:r>
            <a:r>
              <a:rPr lang="en-US" sz="2400" dirty="0"/>
              <a:t>. A body wave is a seismic wave that moves </a:t>
            </a:r>
            <a:r>
              <a:rPr lang="en-US" sz="2400" dirty="0" smtClean="0"/>
              <a:t>through only the inside </a:t>
            </a:r>
            <a:r>
              <a:rPr lang="en-US" sz="2400" dirty="0"/>
              <a:t>of the </a:t>
            </a:r>
            <a:r>
              <a:rPr lang="en-US" sz="2400" dirty="0" smtClean="0"/>
              <a:t>Earth. </a:t>
            </a:r>
          </a:p>
          <a:p>
            <a:pPr marL="36576" indent="0">
              <a:buNone/>
            </a:pPr>
            <a:r>
              <a:rPr lang="en-US" sz="1100" u="sng" dirty="0" smtClean="0">
                <a:solidFill>
                  <a:srgbClr val="000090"/>
                </a:solidFill>
              </a:rPr>
              <a:t>1,http</a:t>
            </a:r>
            <a:r>
              <a:rPr lang="en-US" sz="1100" u="sng" dirty="0">
                <a:solidFill>
                  <a:srgbClr val="000090"/>
                </a:solidFill>
              </a:rPr>
              <a:t>://www.geo.mtu.edu/UPSeis/waves</a:t>
            </a:r>
          </a:p>
          <a:p>
            <a:pPr marL="36576" indent="0">
              <a:buNone/>
            </a:pPr>
            <a:r>
              <a:rPr lang="en-US" sz="1100" dirty="0" smtClean="0">
                <a:solidFill>
                  <a:srgbClr val="000090"/>
                </a:solidFill>
              </a:rPr>
              <a:t>2.http</a:t>
            </a:r>
            <a:r>
              <a:rPr lang="en-US" sz="1100" dirty="0">
                <a:solidFill>
                  <a:srgbClr val="000090"/>
                </a:solidFill>
              </a:rPr>
              <a:t>://</a:t>
            </a:r>
            <a:r>
              <a:rPr lang="en-US" sz="1100" dirty="0" smtClean="0">
                <a:solidFill>
                  <a:srgbClr val="000090"/>
                </a:solidFill>
              </a:rPr>
              <a:t>www.geo.mtu.edu/UPSeis/</a:t>
            </a:r>
            <a:r>
              <a:rPr lang="en-US" sz="1100" dirty="0" err="1" smtClean="0">
                <a:solidFill>
                  <a:srgbClr val="000090"/>
                </a:solidFill>
              </a:rPr>
              <a:t>waves.html</a:t>
            </a:r>
            <a:endParaRPr lang="en-US" sz="1100" dirty="0" smtClean="0">
              <a:solidFill>
                <a:srgbClr val="000090"/>
              </a:solidFill>
            </a:endParaRPr>
          </a:p>
          <a:p>
            <a:pPr marL="36576" indent="0">
              <a:buNone/>
            </a:pPr>
            <a:r>
              <a:rPr lang="en-US" sz="1100" dirty="0" smtClean="0">
                <a:solidFill>
                  <a:srgbClr val="000090"/>
                </a:solidFill>
              </a:rPr>
              <a:t>3.http</a:t>
            </a:r>
            <a:r>
              <a:rPr lang="en-US" sz="1100" dirty="0">
                <a:solidFill>
                  <a:srgbClr val="000090"/>
                </a:solidFill>
              </a:rPr>
              <a:t>://</a:t>
            </a:r>
            <a:r>
              <a:rPr lang="en-US" sz="1100" dirty="0" smtClean="0">
                <a:solidFill>
                  <a:srgbClr val="000090"/>
                </a:solidFill>
              </a:rPr>
              <a:t>earthquake.usgs.gov/l</a:t>
            </a:r>
          </a:p>
          <a:p>
            <a:pPr marL="36576" indent="0">
              <a:buNone/>
            </a:pPr>
            <a:endParaRPr lang="en-US" sz="1100" dirty="0">
              <a:solidFill>
                <a:srgbClr val="00009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993" y="1814284"/>
            <a:ext cx="1844889" cy="118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63719" y="2137719"/>
            <a:ext cx="1881669" cy="369332"/>
          </a:xfrm>
          <a:prstGeom prst="rect">
            <a:avLst/>
          </a:prstGeom>
          <a:noFill/>
        </p:spPr>
        <p:txBody>
          <a:bodyPr wrap="none" rtlCol="0">
            <a:spAutoFit/>
          </a:bodyPr>
          <a:lstStyle/>
          <a:p>
            <a:r>
              <a:rPr lang="en-US" dirty="0" smtClean="0"/>
              <a:t>- Surface Waves</a:t>
            </a:r>
            <a:endParaRPr lang="en-US" dirty="0"/>
          </a:p>
        </p:txBody>
      </p:sp>
      <p:sp>
        <p:nvSpPr>
          <p:cNvPr id="7" name="TextBox 6"/>
          <p:cNvSpPr txBox="1"/>
          <p:nvPr/>
        </p:nvSpPr>
        <p:spPr>
          <a:xfrm>
            <a:off x="6512011" y="2619632"/>
            <a:ext cx="2038865" cy="523220"/>
          </a:xfrm>
          <a:prstGeom prst="rect">
            <a:avLst/>
          </a:prstGeom>
          <a:noFill/>
        </p:spPr>
        <p:txBody>
          <a:bodyPr wrap="square" rtlCol="0">
            <a:spAutoFit/>
          </a:bodyPr>
          <a:lstStyle/>
          <a:p>
            <a:r>
              <a:rPr lang="en-US" sz="1000" dirty="0" smtClean="0">
                <a:solidFill>
                  <a:srgbClr val="000090"/>
                </a:solidFill>
              </a:rPr>
              <a:t>4.http:upload.wikimedia.org</a:t>
            </a:r>
            <a:r>
              <a:rPr lang="en-US" sz="1000" dirty="0">
                <a:solidFill>
                  <a:srgbClr val="000090"/>
                </a:solidFill>
              </a:rPr>
              <a:t>/</a:t>
            </a:r>
            <a:endParaRPr lang="en-US" sz="1000" u="sng" dirty="0">
              <a:solidFill>
                <a:srgbClr val="000090"/>
              </a:solidFill>
            </a:endParaRP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993" y="3072947"/>
            <a:ext cx="1844889"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25512" y="3674717"/>
            <a:ext cx="1120884" cy="369332"/>
          </a:xfrm>
          <a:prstGeom prst="rect">
            <a:avLst/>
          </a:prstGeom>
          <a:noFill/>
        </p:spPr>
        <p:txBody>
          <a:bodyPr wrap="none" rtlCol="0">
            <a:spAutoFit/>
          </a:bodyPr>
          <a:lstStyle/>
          <a:p>
            <a:r>
              <a:rPr lang="en-US" dirty="0" smtClean="0"/>
              <a:t>- P Wave</a:t>
            </a:r>
            <a:endParaRPr lang="en-US" dirty="0"/>
          </a:p>
        </p:txBody>
      </p:sp>
      <p:sp>
        <p:nvSpPr>
          <p:cNvPr id="9" name="TextBox 8"/>
          <p:cNvSpPr txBox="1"/>
          <p:nvPr/>
        </p:nvSpPr>
        <p:spPr>
          <a:xfrm>
            <a:off x="6437869" y="4066418"/>
            <a:ext cx="1664238" cy="523220"/>
          </a:xfrm>
          <a:prstGeom prst="rect">
            <a:avLst/>
          </a:prstGeom>
          <a:noFill/>
        </p:spPr>
        <p:txBody>
          <a:bodyPr wrap="none" rtlCol="0">
            <a:spAutoFit/>
          </a:bodyPr>
          <a:lstStyle/>
          <a:p>
            <a:r>
              <a:rPr lang="en-US" sz="1000" dirty="0" smtClean="0">
                <a:solidFill>
                  <a:srgbClr val="000090"/>
                </a:solidFill>
              </a:rPr>
              <a:t>5.http</a:t>
            </a:r>
            <a:r>
              <a:rPr lang="en-US" sz="1000" dirty="0">
                <a:solidFill>
                  <a:srgbClr val="000090"/>
                </a:solidFill>
              </a:rPr>
              <a:t>://www.geo.mtu.edu/</a:t>
            </a:r>
          </a:p>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994" y="4303314"/>
            <a:ext cx="1844888" cy="131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12011" y="4959595"/>
            <a:ext cx="1125052" cy="369332"/>
          </a:xfrm>
          <a:prstGeom prst="rect">
            <a:avLst/>
          </a:prstGeom>
          <a:noFill/>
        </p:spPr>
        <p:txBody>
          <a:bodyPr wrap="none" rtlCol="0">
            <a:spAutoFit/>
          </a:bodyPr>
          <a:lstStyle/>
          <a:p>
            <a:r>
              <a:rPr lang="en-US" dirty="0" smtClean="0"/>
              <a:t>- S Wave</a:t>
            </a:r>
            <a:endParaRPr lang="en-US" dirty="0"/>
          </a:p>
        </p:txBody>
      </p:sp>
      <p:sp>
        <p:nvSpPr>
          <p:cNvPr id="11" name="TextBox 10"/>
          <p:cNvSpPr txBox="1"/>
          <p:nvPr/>
        </p:nvSpPr>
        <p:spPr>
          <a:xfrm>
            <a:off x="6524365" y="5436972"/>
            <a:ext cx="1712328" cy="523220"/>
          </a:xfrm>
          <a:prstGeom prst="rect">
            <a:avLst/>
          </a:prstGeom>
          <a:noFill/>
        </p:spPr>
        <p:txBody>
          <a:bodyPr wrap="none" rtlCol="0">
            <a:spAutoFit/>
          </a:bodyPr>
          <a:lstStyle/>
          <a:p>
            <a:r>
              <a:rPr lang="en-US" sz="1000" dirty="0" smtClean="0">
                <a:solidFill>
                  <a:srgbClr val="000090"/>
                </a:solidFill>
              </a:rPr>
              <a:t>6.http</a:t>
            </a:r>
            <a:r>
              <a:rPr lang="en-US" sz="1000" dirty="0">
                <a:solidFill>
                  <a:srgbClr val="000090"/>
                </a:solidFill>
              </a:rPr>
              <a:t>://web.ics.purdue.edu</a:t>
            </a:r>
            <a:endParaRPr lang="en-US" sz="1000" dirty="0"/>
          </a:p>
          <a:p>
            <a:endParaRPr lang="en-US"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257" y="5615876"/>
            <a:ext cx="1901696" cy="124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573791" y="6095661"/>
            <a:ext cx="1496948" cy="369332"/>
          </a:xfrm>
          <a:prstGeom prst="rect">
            <a:avLst/>
          </a:prstGeom>
          <a:noFill/>
        </p:spPr>
        <p:txBody>
          <a:bodyPr wrap="none" rtlCol="0">
            <a:spAutoFit/>
          </a:bodyPr>
          <a:lstStyle/>
          <a:p>
            <a:r>
              <a:rPr lang="en-US" dirty="0" smtClean="0"/>
              <a:t>- Body Wave</a:t>
            </a:r>
            <a:endParaRPr lang="en-US" dirty="0"/>
          </a:p>
        </p:txBody>
      </p:sp>
      <p:sp>
        <p:nvSpPr>
          <p:cNvPr id="19" name="TextBox 18"/>
          <p:cNvSpPr txBox="1"/>
          <p:nvPr/>
        </p:nvSpPr>
        <p:spPr>
          <a:xfrm>
            <a:off x="6590195" y="6457487"/>
            <a:ext cx="3575713" cy="246221"/>
          </a:xfrm>
          <a:prstGeom prst="rect">
            <a:avLst/>
          </a:prstGeom>
          <a:noFill/>
        </p:spPr>
        <p:txBody>
          <a:bodyPr wrap="square" rtlCol="0">
            <a:spAutoFit/>
          </a:bodyPr>
          <a:lstStyle/>
          <a:p>
            <a:r>
              <a:rPr lang="en-US" sz="1000" dirty="0">
                <a:solidFill>
                  <a:srgbClr val="000090"/>
                </a:solidFill>
              </a:rPr>
              <a:t>7</a:t>
            </a:r>
            <a:r>
              <a:rPr lang="en-US" sz="1000" dirty="0" smtClean="0">
                <a:solidFill>
                  <a:srgbClr val="000090"/>
                </a:solidFill>
              </a:rPr>
              <a:t>. http://www</a:t>
            </a:r>
            <a:r>
              <a:rPr lang="en-US" sz="1000" dirty="0">
                <a:solidFill>
                  <a:srgbClr val="000090"/>
                </a:solidFill>
              </a:rPr>
              <a:t>.sciencephoto.</a:t>
            </a:r>
            <a:r>
              <a:rPr lang="en-US" sz="1000" dirty="0" smtClean="0">
                <a:solidFill>
                  <a:srgbClr val="000090"/>
                </a:solidFill>
              </a:rPr>
              <a:t>com</a:t>
            </a:r>
            <a:endParaRPr lang="en-US" sz="1000" dirty="0">
              <a:solidFill>
                <a:srgbClr val="000090"/>
              </a:solidFill>
            </a:endParaRPr>
          </a:p>
        </p:txBody>
      </p:sp>
    </p:spTree>
    <p:extLst>
      <p:ext uri="{BB962C8B-B14F-4D97-AF65-F5344CB8AC3E}">
        <p14:creationId xmlns:p14="http://schemas.microsoft.com/office/powerpoint/2010/main" val="2910746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822</TotalTime>
  <Words>1678</Words>
  <Application>Microsoft Macintosh PowerPoint</Application>
  <PresentationFormat>On-screen Show (4:3)</PresentationFormat>
  <Paragraphs>146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Earthquakes</vt:lpstr>
      <vt:lpstr>What are earthquakes?</vt:lpstr>
      <vt:lpstr>What Causes Earthquakes?</vt:lpstr>
      <vt:lpstr>What are Faults?</vt:lpstr>
      <vt:lpstr>Reverse Fault</vt:lpstr>
      <vt:lpstr>Strike Slip Faults</vt:lpstr>
      <vt:lpstr>What are Seismic Waves?</vt:lpstr>
      <vt:lpstr>What Types of Seismic Waves are there?</vt:lpstr>
      <vt:lpstr>What’s the Difference Between the Types of Seismic Waves? </vt:lpstr>
      <vt:lpstr>What Causes Seismic Waves?</vt:lpstr>
      <vt:lpstr>What’s a Body Wave?</vt:lpstr>
      <vt:lpstr>What’s a P wave?</vt:lpstr>
      <vt:lpstr>What’s a S wave?</vt:lpstr>
      <vt:lpstr>What are Surface Waves?</vt:lpstr>
      <vt:lpstr>How Do You Locate An Earthquake?</vt:lpstr>
      <vt:lpstr>What Instruments Do you Use? </vt:lpstr>
      <vt:lpstr>What is a Seismograph </vt:lpstr>
      <vt:lpstr>How do Seismographs Work?</vt:lpstr>
      <vt:lpstr>What is a Seismogram?</vt:lpstr>
      <vt:lpstr>How do Seismograms Work?</vt:lpstr>
      <vt:lpstr>What do Seismograms and Seismographs look like?</vt:lpstr>
      <vt:lpstr>Richter Scale</vt:lpstr>
      <vt:lpstr>Epicenter </vt:lpstr>
      <vt:lpstr>Bedrock</vt:lpstr>
      <vt:lpstr>What Causes a Tsunami?</vt:lpstr>
      <vt:lpstr>What’s the Results of an Tsunami?</vt:lpstr>
      <vt:lpstr>Liquefaction </vt:lpstr>
    </vt:vector>
  </TitlesOfParts>
  <Company>School District #36 (Surrey)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Management Services</dc:creator>
  <cp:lastModifiedBy>Information Management Services</cp:lastModifiedBy>
  <cp:revision>65</cp:revision>
  <cp:lastPrinted>2012-01-27T05:24:56Z</cp:lastPrinted>
  <dcterms:created xsi:type="dcterms:W3CDTF">2001-01-12T21:38:01Z</dcterms:created>
  <dcterms:modified xsi:type="dcterms:W3CDTF">2012-01-30T21:15:38Z</dcterms:modified>
</cp:coreProperties>
</file>