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7" r:id="rId1"/>
  </p:sldMasterIdLst>
  <p:notesMasterIdLst>
    <p:notesMasterId r:id="rId17"/>
  </p:notesMasterIdLst>
  <p:sldIdLst>
    <p:sldId id="256" r:id="rId2"/>
    <p:sldId id="262" r:id="rId3"/>
    <p:sldId id="266" r:id="rId4"/>
    <p:sldId id="257" r:id="rId5"/>
    <p:sldId id="258" r:id="rId6"/>
    <p:sldId id="263" r:id="rId7"/>
    <p:sldId id="259" r:id="rId8"/>
    <p:sldId id="260" r:id="rId9"/>
    <p:sldId id="270" r:id="rId10"/>
    <p:sldId id="261" r:id="rId11"/>
    <p:sldId id="264" r:id="rId12"/>
    <p:sldId id="265" r:id="rId13"/>
    <p:sldId id="267" r:id="rId14"/>
    <p:sldId id="268" r:id="rId15"/>
    <p:sldId id="269"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88644" autoAdjust="0"/>
  </p:normalViewPr>
  <p:slideViewPr>
    <p:cSldViewPr snapToGrid="0" snapToObjects="1">
      <p:cViewPr varScale="1">
        <p:scale>
          <a:sx n="72" d="100"/>
          <a:sy n="72" d="100"/>
        </p:scale>
        <p:origin x="-81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E3A956-0BDD-694F-A509-4D91967E0888}" type="datetimeFigureOut">
              <a:rPr lang="en-US" smtClean="0"/>
              <a:t>12-01-30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A46189-0195-7D44-BACD-7E10AD97DC95}" type="slidenum">
              <a:rPr lang="en-US" smtClean="0"/>
              <a:t>‹#›</a:t>
            </a:fld>
            <a:endParaRPr lang="en-US"/>
          </a:p>
        </p:txBody>
      </p:sp>
    </p:spTree>
    <p:extLst>
      <p:ext uri="{BB962C8B-B14F-4D97-AF65-F5344CB8AC3E}">
        <p14:creationId xmlns:p14="http://schemas.microsoft.com/office/powerpoint/2010/main" val="4715185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DK Eyewitness Book: Volcanoes</a:t>
            </a:r>
            <a:r>
              <a:rPr lang="en-US" baseline="0" dirty="0" smtClean="0"/>
              <a:t> &amp; Earthquakes</a:t>
            </a:r>
            <a:endParaRPr lang="en-US" dirty="0"/>
          </a:p>
        </p:txBody>
      </p:sp>
      <p:sp>
        <p:nvSpPr>
          <p:cNvPr id="4" name="Slide Number Placeholder 3"/>
          <p:cNvSpPr>
            <a:spLocks noGrp="1"/>
          </p:cNvSpPr>
          <p:nvPr>
            <p:ph type="sldNum" sz="quarter" idx="10"/>
          </p:nvPr>
        </p:nvSpPr>
        <p:spPr/>
        <p:txBody>
          <a:bodyPr/>
          <a:lstStyle/>
          <a:p>
            <a:fld id="{E0A46189-0195-7D44-BACD-7E10AD97DC95}" type="slidenum">
              <a:rPr lang="en-US" smtClean="0"/>
              <a:t>1</a:t>
            </a:fld>
            <a:endParaRPr lang="en-US"/>
          </a:p>
        </p:txBody>
      </p:sp>
    </p:spTree>
    <p:extLst>
      <p:ext uri="{BB962C8B-B14F-4D97-AF65-F5344CB8AC3E}">
        <p14:creationId xmlns:p14="http://schemas.microsoft.com/office/powerpoint/2010/main" val="4292932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A46189-0195-7D44-BACD-7E10AD97DC95}" type="slidenum">
              <a:rPr lang="en-US" smtClean="0"/>
              <a:t>3</a:t>
            </a:fld>
            <a:endParaRPr lang="en-US"/>
          </a:p>
        </p:txBody>
      </p:sp>
    </p:spTree>
    <p:extLst>
      <p:ext uri="{BB962C8B-B14F-4D97-AF65-F5344CB8AC3E}">
        <p14:creationId xmlns:p14="http://schemas.microsoft.com/office/powerpoint/2010/main" val="1096490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a:t>
            </a:r>
          </a:p>
          <a:p>
            <a:endParaRPr lang="en-US" dirty="0" smtClean="0"/>
          </a:p>
          <a:p>
            <a:r>
              <a:rPr lang="en-US" dirty="0" err="1" smtClean="0"/>
              <a:t>Multimedia:http</a:t>
            </a:r>
            <a:r>
              <a:rPr lang="en-US" dirty="0" smtClean="0"/>
              <a:t>://upload.wikimedia.org/</a:t>
            </a:r>
            <a:r>
              <a:rPr lang="en-US" dirty="0" err="1" smtClean="0"/>
              <a:t>wikipedia</a:t>
            </a:r>
            <a:r>
              <a:rPr lang="en-US" dirty="0" smtClean="0"/>
              <a:t>/commons/4/46/Devils_Tower_CROP.jpg</a:t>
            </a:r>
            <a:endParaRPr lang="en-US" dirty="0"/>
          </a:p>
        </p:txBody>
      </p:sp>
      <p:sp>
        <p:nvSpPr>
          <p:cNvPr id="4" name="Slide Number Placeholder 3"/>
          <p:cNvSpPr>
            <a:spLocks noGrp="1"/>
          </p:cNvSpPr>
          <p:nvPr>
            <p:ph type="sldNum" sz="quarter" idx="10"/>
          </p:nvPr>
        </p:nvSpPr>
        <p:spPr/>
        <p:txBody>
          <a:bodyPr/>
          <a:lstStyle/>
          <a:p>
            <a:fld id="{E0A46189-0195-7D44-BACD-7E10AD97DC95}" type="slidenum">
              <a:rPr lang="en-US" smtClean="0"/>
              <a:t>4</a:t>
            </a:fld>
            <a:endParaRPr lang="en-US"/>
          </a:p>
        </p:txBody>
      </p:sp>
    </p:spTree>
    <p:extLst>
      <p:ext uri="{BB962C8B-B14F-4D97-AF65-F5344CB8AC3E}">
        <p14:creationId xmlns:p14="http://schemas.microsoft.com/office/powerpoint/2010/main" val="2014980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Video: http://pubs.usgs.gov/of/2004/1007/images/volcanic.gif</a:t>
            </a:r>
            <a:endParaRPr lang="en-CA" dirty="0"/>
          </a:p>
        </p:txBody>
      </p:sp>
      <p:sp>
        <p:nvSpPr>
          <p:cNvPr id="4" name="Slide Number Placeholder 3"/>
          <p:cNvSpPr>
            <a:spLocks noGrp="1"/>
          </p:cNvSpPr>
          <p:nvPr>
            <p:ph type="sldNum" sz="quarter" idx="10"/>
          </p:nvPr>
        </p:nvSpPr>
        <p:spPr/>
        <p:txBody>
          <a:bodyPr/>
          <a:lstStyle/>
          <a:p>
            <a:fld id="{E0A46189-0195-7D44-BACD-7E10AD97DC95}" type="slidenum">
              <a:rPr lang="en-US" smtClean="0"/>
              <a:t>6</a:t>
            </a:fld>
            <a:endParaRPr lang="en-US"/>
          </a:p>
        </p:txBody>
      </p:sp>
    </p:spTree>
    <p:extLst>
      <p:ext uri="{BB962C8B-B14F-4D97-AF65-F5344CB8AC3E}">
        <p14:creationId xmlns:p14="http://schemas.microsoft.com/office/powerpoint/2010/main" val="387846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www.cotf.edu</a:t>
            </a:r>
            <a:r>
              <a:rPr lang="en-US" dirty="0" smtClean="0"/>
              <a:t>/</a:t>
            </a:r>
            <a:r>
              <a:rPr lang="en-US" dirty="0" err="1" smtClean="0"/>
              <a:t>ete</a:t>
            </a:r>
            <a:r>
              <a:rPr lang="en-US" dirty="0" smtClean="0"/>
              <a:t>/images/modules/volcanoes/</a:t>
            </a:r>
            <a:r>
              <a:rPr lang="en-US" dirty="0" err="1" smtClean="0"/>
              <a:t>typesa.GIF</a:t>
            </a:r>
            <a:endParaRPr lang="en-US" dirty="0"/>
          </a:p>
        </p:txBody>
      </p:sp>
      <p:sp>
        <p:nvSpPr>
          <p:cNvPr id="4" name="Slide Number Placeholder 3"/>
          <p:cNvSpPr>
            <a:spLocks noGrp="1"/>
          </p:cNvSpPr>
          <p:nvPr>
            <p:ph type="sldNum" sz="quarter" idx="10"/>
          </p:nvPr>
        </p:nvSpPr>
        <p:spPr/>
        <p:txBody>
          <a:bodyPr/>
          <a:lstStyle/>
          <a:p>
            <a:fld id="{E0A46189-0195-7D44-BACD-7E10AD97DC95}" type="slidenum">
              <a:rPr lang="en-US" smtClean="0"/>
              <a:t>7</a:t>
            </a:fld>
            <a:endParaRPr lang="en-US"/>
          </a:p>
        </p:txBody>
      </p:sp>
    </p:spTree>
    <p:extLst>
      <p:ext uri="{BB962C8B-B14F-4D97-AF65-F5344CB8AC3E}">
        <p14:creationId xmlns:p14="http://schemas.microsoft.com/office/powerpoint/2010/main" val="3688654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Large</a:t>
            </a:r>
            <a:r>
              <a:rPr lang="en-US" baseline="0" smtClean="0"/>
              <a:t> broad</a:t>
            </a:r>
            <a:endParaRPr lang="en-US" dirty="0" smtClean="0"/>
          </a:p>
          <a:p>
            <a:r>
              <a:rPr lang="en-US" dirty="0" smtClean="0"/>
              <a:t>Usually form along mid ocean ridge</a:t>
            </a:r>
            <a:endParaRPr lang="en-US" dirty="0"/>
          </a:p>
        </p:txBody>
      </p:sp>
      <p:sp>
        <p:nvSpPr>
          <p:cNvPr id="4" name="Slide Number Placeholder 3"/>
          <p:cNvSpPr>
            <a:spLocks noGrp="1"/>
          </p:cNvSpPr>
          <p:nvPr>
            <p:ph type="sldNum" sz="quarter" idx="10"/>
          </p:nvPr>
        </p:nvSpPr>
        <p:spPr/>
        <p:txBody>
          <a:bodyPr/>
          <a:lstStyle/>
          <a:p>
            <a:fld id="{E0A46189-0195-7D44-BACD-7E10AD97DC95}" type="slidenum">
              <a:rPr lang="en-US" smtClean="0"/>
              <a:t>8</a:t>
            </a:fld>
            <a:endParaRPr lang="en-US"/>
          </a:p>
        </p:txBody>
      </p:sp>
    </p:spTree>
    <p:extLst>
      <p:ext uri="{BB962C8B-B14F-4D97-AF65-F5344CB8AC3E}">
        <p14:creationId xmlns:p14="http://schemas.microsoft.com/office/powerpoint/2010/main" val="1561832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Composite volcanoes can grow over 2500m</a:t>
            </a:r>
          </a:p>
          <a:p>
            <a:r>
              <a:rPr lang="en-US" dirty="0" smtClean="0"/>
              <a:t>Erupt=Bad Cough=Explosive Character</a:t>
            </a:r>
          </a:p>
          <a:p>
            <a:r>
              <a:rPr lang="en-US" dirty="0" smtClean="0"/>
              <a:t>Be mistaken for mountains</a:t>
            </a:r>
            <a:endParaRPr lang="en-US" dirty="0"/>
          </a:p>
        </p:txBody>
      </p:sp>
      <p:sp>
        <p:nvSpPr>
          <p:cNvPr id="4" name="Slide Number Placeholder 3"/>
          <p:cNvSpPr>
            <a:spLocks noGrp="1"/>
          </p:cNvSpPr>
          <p:nvPr>
            <p:ph type="sldNum" sz="quarter" idx="10"/>
          </p:nvPr>
        </p:nvSpPr>
        <p:spPr/>
        <p:txBody>
          <a:bodyPr/>
          <a:lstStyle/>
          <a:p>
            <a:fld id="{E0A46189-0195-7D44-BACD-7E10AD97DC95}" type="slidenum">
              <a:rPr lang="en-US" smtClean="0"/>
              <a:t>9</a:t>
            </a:fld>
            <a:endParaRPr lang="en-US"/>
          </a:p>
        </p:txBody>
      </p:sp>
    </p:spTree>
    <p:extLst>
      <p:ext uri="{BB962C8B-B14F-4D97-AF65-F5344CB8AC3E}">
        <p14:creationId xmlns:p14="http://schemas.microsoft.com/office/powerpoint/2010/main" val="1215931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http://www.lbl.gov/Publications/Currents/Archive/images/May-16-2003/20020927-jk-2997_volcano.jpg</a:t>
            </a:r>
            <a:endParaRPr lang="en-CA" dirty="0"/>
          </a:p>
        </p:txBody>
      </p:sp>
      <p:sp>
        <p:nvSpPr>
          <p:cNvPr id="4" name="Slide Number Placeholder 3"/>
          <p:cNvSpPr>
            <a:spLocks noGrp="1"/>
          </p:cNvSpPr>
          <p:nvPr>
            <p:ph type="sldNum" sz="quarter" idx="10"/>
          </p:nvPr>
        </p:nvSpPr>
        <p:spPr/>
        <p:txBody>
          <a:bodyPr/>
          <a:lstStyle/>
          <a:p>
            <a:fld id="{E0A46189-0195-7D44-BACD-7E10AD97DC95}" type="slidenum">
              <a:rPr lang="en-US" smtClean="0"/>
              <a:t>10</a:t>
            </a:fld>
            <a:endParaRPr lang="en-US"/>
          </a:p>
        </p:txBody>
      </p:sp>
    </p:spTree>
    <p:extLst>
      <p:ext uri="{BB962C8B-B14F-4D97-AF65-F5344CB8AC3E}">
        <p14:creationId xmlns:p14="http://schemas.microsoft.com/office/powerpoint/2010/main" val="839520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dirty="0" err="1" smtClean="0"/>
              <a:t>Pacific_Ring_of_Fire</a:t>
            </a:r>
            <a:endParaRPr lang="en-US" dirty="0"/>
          </a:p>
        </p:txBody>
      </p:sp>
      <p:sp>
        <p:nvSpPr>
          <p:cNvPr id="4" name="Slide Number Placeholder 3"/>
          <p:cNvSpPr>
            <a:spLocks noGrp="1"/>
          </p:cNvSpPr>
          <p:nvPr>
            <p:ph type="sldNum" sz="quarter" idx="10"/>
          </p:nvPr>
        </p:nvSpPr>
        <p:spPr/>
        <p:txBody>
          <a:bodyPr/>
          <a:lstStyle/>
          <a:p>
            <a:fld id="{E0A46189-0195-7D44-BACD-7E10AD97DC95}" type="slidenum">
              <a:rPr lang="en-US" smtClean="0"/>
              <a:t>11</a:t>
            </a:fld>
            <a:endParaRPr lang="en-US"/>
          </a:p>
        </p:txBody>
      </p:sp>
    </p:spTree>
    <p:extLst>
      <p:ext uri="{BB962C8B-B14F-4D97-AF65-F5344CB8AC3E}">
        <p14:creationId xmlns:p14="http://schemas.microsoft.com/office/powerpoint/2010/main" val="4139981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8ACDB3CC-F982-40F9-8DD6-BCC9AFBF44BD}" type="datetime1">
              <a:rPr lang="en-US" smtClean="0"/>
              <a:pPr/>
              <a:t>12-01-30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B2DE7-22D1-7A41-B63B-D31609D02B26}" type="datetimeFigureOut">
              <a:rPr lang="en-US" smtClean="0"/>
              <a:t>12-01-30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7F496-CF6A-0945-8D63-2E67952D1A5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B2DE7-22D1-7A41-B63B-D31609D02B26}" type="datetimeFigureOut">
              <a:rPr lang="en-US" smtClean="0"/>
              <a:t>12-01-30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7F496-CF6A-0945-8D63-2E67952D1A5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90B2DE7-22D1-7A41-B63B-D31609D02B26}" type="datetimeFigureOut">
              <a:rPr lang="en-US" smtClean="0"/>
              <a:t>12-01-30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7F496-CF6A-0945-8D63-2E67952D1A50}"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12-01-30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C90B2DE7-22D1-7A41-B63B-D31609D02B26}" type="datetimeFigureOut">
              <a:rPr lang="en-US" smtClean="0"/>
              <a:t>12-01-30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7F496-CF6A-0945-8D63-2E67952D1A5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90B2DE7-22D1-7A41-B63B-D31609D02B26}" type="datetimeFigureOut">
              <a:rPr lang="en-US" smtClean="0"/>
              <a:t>12-01-30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7F496-CF6A-0945-8D63-2E67952D1A5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0B2DE7-22D1-7A41-B63B-D31609D02B26}" type="datetimeFigureOut">
              <a:rPr lang="en-US" smtClean="0"/>
              <a:t>12-01-30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7F496-CF6A-0945-8D63-2E67952D1A5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B2DE7-22D1-7A41-B63B-D31609D02B26}" type="datetimeFigureOut">
              <a:rPr lang="en-US" smtClean="0"/>
              <a:t>12-01-30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7F496-CF6A-0945-8D63-2E67952D1A5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0B2DE7-22D1-7A41-B63B-D31609D02B26}" type="datetimeFigureOut">
              <a:rPr lang="en-US" smtClean="0"/>
              <a:t>12-01-30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7F496-CF6A-0945-8D63-2E67952D1A5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0B2DE7-22D1-7A41-B63B-D31609D02B26}" type="datetimeFigureOut">
              <a:rPr lang="en-US" smtClean="0"/>
              <a:t>12-01-30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7F496-CF6A-0945-8D63-2E67952D1A5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C90B2DE7-22D1-7A41-B63B-D31609D02B26}" type="datetimeFigureOut">
              <a:rPr lang="en-US" smtClean="0"/>
              <a:t>12-01-30</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B867F496-CF6A-0945-8D63-2E67952D1A50}"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8.png"/><Relationship Id="rId1" Type="http://schemas.openxmlformats.org/officeDocument/2006/relationships/video" Target="http://www.youtube.com/v/DnBggrCdkN0?version=3&amp;hl=en_US&amp;rel=0" TargetMode="Externa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Katniss Everdeen</a:t>
            </a:r>
          </a:p>
          <a:p>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Div. 4 </a:t>
            </a:r>
          </a:p>
          <a:p>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Science</a:t>
            </a:r>
            <a:endPar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2" name="Title 1"/>
          <p:cNvSpPr>
            <a:spLocks noGrp="1"/>
          </p:cNvSpPr>
          <p:nvPr>
            <p:ph type="ctrTitle"/>
          </p:nvPr>
        </p:nvSpPr>
        <p:spPr>
          <a:xfrm>
            <a:off x="544670" y="2007887"/>
            <a:ext cx="7772400" cy="1470025"/>
          </a:xfrm>
          <a:noFill/>
          <a:ln>
            <a:noFill/>
          </a:ln>
        </p:spPr>
        <p:txBody>
          <a:bodyPr/>
          <a:lstStyle/>
          <a:p>
            <a:r>
              <a:rPr lang="en-US" sz="48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Volcanoes</a:t>
            </a:r>
            <a:endParaRPr lang="en-US" sz="4800" cap="none" spc="0" dirty="0">
              <a:ln w="18415" cmpd="sng">
                <a:solidFill>
                  <a:srgbClr val="FFFFFF"/>
                </a:solidFill>
                <a:prstDash val="solid"/>
              </a:ln>
              <a:solidFill>
                <a:srgbClr val="FF6600"/>
              </a:solidFill>
              <a:effectLst>
                <a:outerShdw blurRad="63500" dir="3600000" algn="tl" rotWithShape="0">
                  <a:srgbClr val="000000">
                    <a:alpha val="70000"/>
                  </a:srgbClr>
                </a:outerShdw>
              </a:effectLst>
            </a:endParaRPr>
          </a:p>
        </p:txBody>
      </p:sp>
      <p:sp>
        <p:nvSpPr>
          <p:cNvPr id="5" name="TextBox 4"/>
          <p:cNvSpPr txBox="1"/>
          <p:nvPr/>
        </p:nvSpPr>
        <p:spPr>
          <a:xfrm>
            <a:off x="2061490" y="5474940"/>
            <a:ext cx="4743456" cy="830997"/>
          </a:xfrm>
          <a:prstGeom prst="rect">
            <a:avLst/>
          </a:prstGeom>
          <a:noFill/>
        </p:spPr>
        <p:txBody>
          <a:bodyPr wrap="none" rtlCol="0">
            <a:spAutoFit/>
          </a:bodyPr>
          <a:lstStyle/>
          <a:p>
            <a:r>
              <a:rPr lang="en-US" sz="2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 Detailed summary of Volcanoes and</a:t>
            </a:r>
          </a:p>
          <a:p>
            <a:r>
              <a:rPr lang="en-US" sz="2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a:t>
            </a:r>
            <a:r>
              <a:rPr lang="en-US" sz="2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everything about them</a:t>
            </a:r>
            <a:endParaRPr lang="en-US" sz="2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pic>
        <p:nvPicPr>
          <p:cNvPr id="4" name="Picture 3"/>
          <p:cNvPicPr>
            <a:picLocks noChangeAspect="1"/>
          </p:cNvPicPr>
          <p:nvPr/>
        </p:nvPicPr>
        <p:blipFill>
          <a:blip r:embed="rId3"/>
          <a:stretch>
            <a:fillRect/>
          </a:stretch>
        </p:blipFill>
        <p:spPr>
          <a:xfrm>
            <a:off x="3153808" y="850419"/>
            <a:ext cx="2558817" cy="1640722"/>
          </a:xfrm>
          <a:prstGeom prst="rect">
            <a:avLst/>
          </a:prstGeom>
          <a:ln>
            <a:noFill/>
          </a:ln>
          <a:effectLst>
            <a:softEdge rad="112500"/>
          </a:effectLst>
        </p:spPr>
      </p:pic>
      <p:sp>
        <p:nvSpPr>
          <p:cNvPr id="7" name="TextBox 6"/>
          <p:cNvSpPr txBox="1"/>
          <p:nvPr/>
        </p:nvSpPr>
        <p:spPr>
          <a:xfrm>
            <a:off x="-1162575" y="6627167"/>
            <a:ext cx="6151146" cy="461665"/>
          </a:xfrm>
          <a:prstGeom prst="rect">
            <a:avLst/>
          </a:prstGeom>
          <a:noFill/>
        </p:spPr>
        <p:txBody>
          <a:bodyPr wrap="square" rtlCol="0">
            <a:spAutoFit/>
          </a:bodyPr>
          <a:lstStyle/>
          <a:p>
            <a:r>
              <a:rPr lang="en-US" sz="1200" dirty="0" smtClean="0">
                <a:solidFill>
                  <a:schemeClr val="bg1">
                    <a:lumMod val="85000"/>
                    <a:lumOff val="15000"/>
                  </a:schemeClr>
                </a:solidFill>
              </a:rPr>
              <a:t>                               3: </a:t>
            </a:r>
            <a:r>
              <a:rPr lang="en-US" sz="1000" dirty="0" smtClean="0">
                <a:solidFill>
                  <a:schemeClr val="bg1">
                    <a:lumMod val="85000"/>
                    <a:lumOff val="15000"/>
                  </a:schemeClr>
                </a:solidFill>
              </a:rPr>
              <a:t>Images</a:t>
            </a:r>
            <a:r>
              <a:rPr lang="en-US" sz="1000" dirty="0">
                <a:solidFill>
                  <a:schemeClr val="bg1">
                    <a:lumMod val="85000"/>
                    <a:lumOff val="15000"/>
                  </a:schemeClr>
                </a:solidFill>
              </a:rPr>
              <a:t>: http://</a:t>
            </a:r>
            <a:r>
              <a:rPr lang="en-US" sz="1000" dirty="0" err="1">
                <a:solidFill>
                  <a:schemeClr val="bg1">
                    <a:lumMod val="85000"/>
                    <a:lumOff val="15000"/>
                  </a:schemeClr>
                </a:solidFill>
              </a:rPr>
              <a:t>www.indianchild.com</a:t>
            </a:r>
            <a:r>
              <a:rPr lang="en-US" sz="1000" dirty="0">
                <a:solidFill>
                  <a:schemeClr val="bg1">
                    <a:lumMod val="85000"/>
                    <a:lumOff val="15000"/>
                  </a:schemeClr>
                </a:solidFill>
              </a:rPr>
              <a:t>/images/valcanoe2.jpg</a:t>
            </a:r>
          </a:p>
          <a:p>
            <a:endParaRPr lang="en-US" sz="1200" dirty="0"/>
          </a:p>
        </p:txBody>
      </p:sp>
      <p:sp>
        <p:nvSpPr>
          <p:cNvPr id="6" name="Rectangle 5"/>
          <p:cNvSpPr/>
          <p:nvPr/>
        </p:nvSpPr>
        <p:spPr>
          <a:xfrm>
            <a:off x="6717219" y="6611779"/>
            <a:ext cx="2540642" cy="246221"/>
          </a:xfrm>
          <a:prstGeom prst="rect">
            <a:avLst/>
          </a:prstGeom>
        </p:spPr>
        <p:txBody>
          <a:bodyPr wrap="none">
            <a:spAutoFit/>
          </a:bodyPr>
          <a:lstStyle/>
          <a:p>
            <a:r>
              <a:rPr lang="en-US" sz="1000" dirty="0" smtClean="0">
                <a:solidFill>
                  <a:schemeClr val="bg1">
                    <a:lumMod val="85000"/>
                    <a:lumOff val="15000"/>
                  </a:schemeClr>
                </a:solidFill>
              </a:rPr>
              <a:t>1: DK </a:t>
            </a:r>
            <a:r>
              <a:rPr lang="en-US" sz="1000" dirty="0">
                <a:solidFill>
                  <a:schemeClr val="bg1">
                    <a:lumMod val="85000"/>
                    <a:lumOff val="15000"/>
                  </a:schemeClr>
                </a:solidFill>
              </a:rPr>
              <a:t>Eyewitness Book: Volcanoes &amp; Earthquakes</a:t>
            </a:r>
          </a:p>
        </p:txBody>
      </p:sp>
      <p:sp>
        <p:nvSpPr>
          <p:cNvPr id="8" name="TextBox 7"/>
          <p:cNvSpPr txBox="1"/>
          <p:nvPr/>
        </p:nvSpPr>
        <p:spPr>
          <a:xfrm>
            <a:off x="7838495" y="6502326"/>
            <a:ext cx="1390124" cy="246221"/>
          </a:xfrm>
          <a:prstGeom prst="rect">
            <a:avLst/>
          </a:prstGeom>
          <a:noFill/>
        </p:spPr>
        <p:txBody>
          <a:bodyPr wrap="none" rtlCol="0">
            <a:spAutoFit/>
          </a:bodyPr>
          <a:lstStyle/>
          <a:p>
            <a:r>
              <a:rPr lang="en-US" sz="1000" dirty="0" smtClean="0">
                <a:solidFill>
                  <a:schemeClr val="bg1">
                    <a:lumMod val="85000"/>
                    <a:lumOff val="15000"/>
                  </a:schemeClr>
                </a:solidFill>
              </a:rPr>
              <a:t>2: BC Science 7 Textbook</a:t>
            </a:r>
          </a:p>
        </p:txBody>
      </p:sp>
    </p:spTree>
    <p:extLst>
      <p:ext uri="{BB962C8B-B14F-4D97-AF65-F5344CB8AC3E}">
        <p14:creationId xmlns:p14="http://schemas.microsoft.com/office/powerpoint/2010/main" val="4034582493"/>
      </p:ext>
    </p:extLst>
  </p:cSld>
  <p:clrMapOvr>
    <a:masterClrMapping/>
  </p:clrMapOvr>
  <mc:AlternateContent xmlns:mc="http://schemas.openxmlformats.org/markup-compatibility/2006" xmlns:p14="http://schemas.microsoft.com/office/powerpoint/2010/main">
    <mc:Choice Requires="p14">
      <p:transition p14:dur="0" advTm="12987"/>
    </mc:Choice>
    <mc:Fallback xmlns="">
      <p:transition advTm="12987"/>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Hot Spots</a:t>
            </a:r>
            <a:endParaRPr lang="en-US" sz="36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p:txBody>
          <a:bodyPr>
            <a:normAutofit/>
          </a:bodyPr>
          <a:lstStyle/>
          <a:p>
            <a:pPr marL="0" indent="0">
              <a:buNone/>
            </a:pP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Hot spots are places in the earth were rocks actually melt to create magma! On these places there are lots of volcanoes that form because of the sufficient supply of magma and other features volcanoes need like a </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vent. One </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example of a hot spot is the Hawaiian hot spot that has been creating magma for 70 years. When a hot spot is created below a continental </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plate </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lava spews out and covers thousands of square kilometers and this major </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magma </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accumulation is called a flood basalt.</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146" y="3564659"/>
            <a:ext cx="3440545" cy="21503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4656" y="6659541"/>
            <a:ext cx="6068292" cy="246221"/>
          </a:xfrm>
          <a:prstGeom prst="rect">
            <a:avLst/>
          </a:prstGeom>
        </p:spPr>
        <p:txBody>
          <a:bodyPr wrap="square">
            <a:spAutoFit/>
          </a:bodyPr>
          <a:lstStyle/>
          <a:p>
            <a:r>
              <a:rPr lang="en-CA" sz="1000" dirty="0" smtClean="0">
                <a:solidFill>
                  <a:schemeClr val="bg1">
                    <a:lumMod val="85000"/>
                    <a:lumOff val="15000"/>
                  </a:schemeClr>
                </a:solidFill>
              </a:rPr>
              <a:t>1: Images: http</a:t>
            </a:r>
            <a:r>
              <a:rPr lang="en-CA" sz="1000" dirty="0">
                <a:solidFill>
                  <a:schemeClr val="bg1">
                    <a:lumMod val="85000"/>
                    <a:lumOff val="15000"/>
                  </a:schemeClr>
                </a:solidFill>
              </a:rPr>
              <a:t>://www.lbl.gov/Publications/Currents/Archive/images/May-16-2003/20020927-jk-2997_volcano.jpg</a:t>
            </a:r>
          </a:p>
        </p:txBody>
      </p:sp>
      <p:sp>
        <p:nvSpPr>
          <p:cNvPr id="6" name="TextBox 5"/>
          <p:cNvSpPr txBox="1"/>
          <p:nvPr/>
        </p:nvSpPr>
        <p:spPr>
          <a:xfrm>
            <a:off x="-64656" y="6536430"/>
            <a:ext cx="1390124" cy="246221"/>
          </a:xfrm>
          <a:prstGeom prst="rect">
            <a:avLst/>
          </a:prstGeom>
          <a:noFill/>
        </p:spPr>
        <p:txBody>
          <a:bodyPr wrap="none" rtlCol="0">
            <a:spAutoFit/>
          </a:bodyPr>
          <a:lstStyle/>
          <a:p>
            <a:r>
              <a:rPr lang="en-US" sz="1000" dirty="0" smtClean="0">
                <a:solidFill>
                  <a:schemeClr val="bg1">
                    <a:lumMod val="85000"/>
                    <a:lumOff val="15000"/>
                  </a:schemeClr>
                </a:solidFill>
              </a:rPr>
              <a:t>2: BC Science 7 Textbook</a:t>
            </a:r>
          </a:p>
        </p:txBody>
      </p:sp>
      <p:sp>
        <p:nvSpPr>
          <p:cNvPr id="7" name="Rectangle 6"/>
          <p:cNvSpPr/>
          <p:nvPr/>
        </p:nvSpPr>
        <p:spPr>
          <a:xfrm>
            <a:off x="-71396" y="6416346"/>
            <a:ext cx="2540642" cy="246221"/>
          </a:xfrm>
          <a:prstGeom prst="rect">
            <a:avLst/>
          </a:prstGeom>
        </p:spPr>
        <p:txBody>
          <a:bodyPr wrap="none">
            <a:spAutoFit/>
          </a:bodyPr>
          <a:lstStyle/>
          <a:p>
            <a:r>
              <a:rPr lang="en-US" sz="1000" dirty="0" smtClean="0">
                <a:solidFill>
                  <a:schemeClr val="bg1">
                    <a:lumMod val="85000"/>
                    <a:lumOff val="15000"/>
                  </a:schemeClr>
                </a:solidFill>
              </a:rPr>
              <a:t>3: DK </a:t>
            </a:r>
            <a:r>
              <a:rPr lang="en-US" sz="1000" dirty="0">
                <a:solidFill>
                  <a:schemeClr val="bg1">
                    <a:lumMod val="85000"/>
                    <a:lumOff val="15000"/>
                  </a:schemeClr>
                </a:solidFill>
              </a:rPr>
              <a:t>Eyewitness Book: Volcanoes &amp; Earthquakes</a:t>
            </a:r>
          </a:p>
        </p:txBody>
      </p:sp>
    </p:spTree>
    <p:extLst>
      <p:ext uri="{BB962C8B-B14F-4D97-AF65-F5344CB8AC3E}">
        <p14:creationId xmlns:p14="http://schemas.microsoft.com/office/powerpoint/2010/main" val="4131837142"/>
      </p:ext>
    </p:extLst>
  </p:cSld>
  <p:clrMapOvr>
    <a:masterClrMapping/>
  </p:clrMapOvr>
  <mc:AlternateContent xmlns:mc="http://schemas.openxmlformats.org/markup-compatibility/2006" xmlns:p14="http://schemas.microsoft.com/office/powerpoint/2010/main">
    <mc:Choice Requires="p14">
      <p:transition spd="slow" p14:dur="1100" advTm="37262">
        <p14:switch dir="r"/>
      </p:transition>
    </mc:Choice>
    <mc:Fallback xmlns="">
      <p:transition xmlns:p14="http://schemas.microsoft.com/office/powerpoint/2010/main" spd="slow" advTm="37262">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Ring of fire</a:t>
            </a:r>
            <a:endParaRPr lang="en-US" sz="36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p:txBody>
          <a:bodyPr>
            <a:normAutofit/>
          </a:bodyPr>
          <a:lstStyle/>
          <a:p>
            <a:pPr marL="0" indent="0">
              <a:buNone/>
            </a:pP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ring of fire is a area in the world were volcanoes and earthquakes are most common. The ring of fire contains over 75% of the worlds dormant volcanoes and has over 450 volcanoes in total! The reason the ring of fire is home to so many volcanoes is because the ring of fire is just a whole bunch of tectonic plates pushing against each other creating pressure and volcanoes.</a:t>
            </a:r>
          </a:p>
        </p:txBody>
      </p:sp>
      <p:sp>
        <p:nvSpPr>
          <p:cNvPr id="4" name="TextBox 3"/>
          <p:cNvSpPr txBox="1"/>
          <p:nvPr/>
        </p:nvSpPr>
        <p:spPr>
          <a:xfrm>
            <a:off x="-500046" y="6627108"/>
            <a:ext cx="5018585" cy="430887"/>
          </a:xfrm>
          <a:prstGeom prst="rect">
            <a:avLst/>
          </a:prstGeom>
          <a:noFill/>
        </p:spPr>
        <p:txBody>
          <a:bodyPr wrap="square" rtlCol="0">
            <a:spAutoFit/>
          </a:bodyPr>
          <a:lstStyle/>
          <a:p>
            <a:r>
              <a:rPr lang="en-US" sz="1200" dirty="0" smtClean="0">
                <a:solidFill>
                  <a:schemeClr val="bg1">
                    <a:lumMod val="85000"/>
                    <a:lumOff val="15000"/>
                  </a:schemeClr>
                </a:solidFill>
              </a:rPr>
              <a:t>            1: </a:t>
            </a:r>
            <a:r>
              <a:rPr lang="en-US" sz="1000" dirty="0" smtClean="0">
                <a:solidFill>
                  <a:schemeClr val="bg1">
                    <a:lumMod val="85000"/>
                    <a:lumOff val="15000"/>
                  </a:schemeClr>
                </a:solidFill>
              </a:rPr>
              <a:t>Summary &amp; Images: http</a:t>
            </a:r>
            <a:r>
              <a:rPr lang="en-US" sz="1000" dirty="0">
                <a:solidFill>
                  <a:schemeClr val="bg1">
                    <a:lumMod val="85000"/>
                    <a:lumOff val="15000"/>
                  </a:schemeClr>
                </a:solidFill>
              </a:rPr>
              <a:t>://</a:t>
            </a:r>
            <a:r>
              <a:rPr lang="en-US" sz="1000" dirty="0" smtClean="0">
                <a:solidFill>
                  <a:schemeClr val="bg1">
                    <a:lumMod val="85000"/>
                    <a:lumOff val="15000"/>
                  </a:schemeClr>
                </a:solidFill>
              </a:rPr>
              <a:t>en.wikipedia.org/wiki/Pacific_Ring_of_Fire</a:t>
            </a:r>
          </a:p>
          <a:p>
            <a:endParaRPr lang="en-US" sz="1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133" y="3244456"/>
            <a:ext cx="4091996" cy="24705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1396" y="6540807"/>
            <a:ext cx="1390124" cy="246221"/>
          </a:xfrm>
          <a:prstGeom prst="rect">
            <a:avLst/>
          </a:prstGeom>
          <a:noFill/>
        </p:spPr>
        <p:txBody>
          <a:bodyPr wrap="none" rtlCol="0">
            <a:spAutoFit/>
          </a:bodyPr>
          <a:lstStyle/>
          <a:p>
            <a:r>
              <a:rPr lang="en-US" sz="1000" dirty="0" smtClean="0">
                <a:solidFill>
                  <a:schemeClr val="bg1">
                    <a:lumMod val="85000"/>
                    <a:lumOff val="15000"/>
                  </a:schemeClr>
                </a:solidFill>
              </a:rPr>
              <a:t>2: BC Science 7 Textbook</a:t>
            </a:r>
          </a:p>
        </p:txBody>
      </p:sp>
      <p:sp>
        <p:nvSpPr>
          <p:cNvPr id="7" name="Rectangle 6"/>
          <p:cNvSpPr/>
          <p:nvPr/>
        </p:nvSpPr>
        <p:spPr>
          <a:xfrm>
            <a:off x="-71396" y="6417696"/>
            <a:ext cx="2540642" cy="246221"/>
          </a:xfrm>
          <a:prstGeom prst="rect">
            <a:avLst/>
          </a:prstGeom>
        </p:spPr>
        <p:txBody>
          <a:bodyPr wrap="none">
            <a:spAutoFit/>
          </a:bodyPr>
          <a:lstStyle/>
          <a:p>
            <a:r>
              <a:rPr lang="en-US" sz="1000" dirty="0" smtClean="0">
                <a:solidFill>
                  <a:schemeClr val="bg1">
                    <a:lumMod val="85000"/>
                    <a:lumOff val="15000"/>
                  </a:schemeClr>
                </a:solidFill>
              </a:rPr>
              <a:t>3: DK </a:t>
            </a:r>
            <a:r>
              <a:rPr lang="en-US" sz="1000" dirty="0">
                <a:solidFill>
                  <a:schemeClr val="bg1">
                    <a:lumMod val="85000"/>
                    <a:lumOff val="15000"/>
                  </a:schemeClr>
                </a:solidFill>
              </a:rPr>
              <a:t>Eyewitness Book: Volcanoes &amp; Earthquakes</a:t>
            </a:r>
          </a:p>
        </p:txBody>
      </p:sp>
    </p:spTree>
    <p:extLst>
      <p:ext uri="{BB962C8B-B14F-4D97-AF65-F5344CB8AC3E}">
        <p14:creationId xmlns:p14="http://schemas.microsoft.com/office/powerpoint/2010/main" val="2944551931"/>
      </p:ext>
    </p:extLst>
  </p:cSld>
  <p:clrMapOvr>
    <a:masterClrMapping/>
  </p:clrMapOvr>
  <mc:AlternateContent xmlns:mc="http://schemas.openxmlformats.org/markup-compatibility/2006" xmlns:p14="http://schemas.microsoft.com/office/powerpoint/2010/main">
    <mc:Choice Requires="p14">
      <p:transition spd="slow" p14:dur="1100" advTm="28643">
        <p14:switch dir="l"/>
      </p:transition>
    </mc:Choice>
    <mc:Fallback xmlns="">
      <p:transition xmlns:p14="http://schemas.microsoft.com/office/powerpoint/2010/main" spd="slow" advTm="28643">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Volcanoes &amp; People</a:t>
            </a:r>
            <a:endParaRPr lang="en-US" sz="36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p:txBody>
          <a:bodyPr>
            <a:normAutofit fontScale="92500" lnSpcReduction="10000"/>
          </a:bodyPr>
          <a:lstStyle/>
          <a:p>
            <a:pPr marL="0" indent="0">
              <a:buNone/>
            </a:pP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Volcanoes </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are not always a bad thing to the human race in fact, </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if</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you think of it, </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if volcanoes did not exist we would be living on </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vary</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small </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areas of land and our evolution would struggle</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endPar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marL="0" indent="0">
              <a:buNone/>
            </a:pPr>
            <a:r>
              <a:rPr lang="en-US" sz="2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Pros</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a:t>
            </a:r>
          </a:p>
          <a:p>
            <a:pPr>
              <a:buFontTx/>
              <a:buChar char="-"/>
            </a:pP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They create land masses for us to live on</a:t>
            </a:r>
          </a:p>
          <a:p>
            <a:pPr>
              <a:buFontTx/>
              <a:buChar char="-"/>
            </a:pP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Brings up resources from the mantle for us to use</a:t>
            </a:r>
          </a:p>
          <a:p>
            <a:pPr>
              <a:buFontTx/>
              <a:buChar char="-"/>
            </a:pP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And makes for great landscape photos  </a:t>
            </a:r>
          </a:p>
          <a:p>
            <a:pPr marL="0" indent="0">
              <a:buNone/>
            </a:pPr>
            <a:r>
              <a:rPr lang="en-US" sz="2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Cons</a:t>
            </a:r>
          </a:p>
          <a:p>
            <a:pPr>
              <a:buFontTx/>
              <a:buChar char="-"/>
            </a:pP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Cover farm lands with ash and soot</a:t>
            </a:r>
          </a:p>
          <a:p>
            <a:pPr>
              <a:buFontTx/>
              <a:buChar char="-"/>
            </a:pP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Covers up towns and cities with molten lava</a:t>
            </a:r>
          </a:p>
          <a:p>
            <a:pPr>
              <a:buFontTx/>
              <a:buChar char="-"/>
            </a:pP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D</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estroys man-made structures in the process of erupting </a:t>
            </a:r>
          </a:p>
        </p:txBody>
      </p:sp>
      <p:sp>
        <p:nvSpPr>
          <p:cNvPr id="5" name="Rectangle 4"/>
          <p:cNvSpPr/>
          <p:nvPr/>
        </p:nvSpPr>
        <p:spPr>
          <a:xfrm>
            <a:off x="-91440" y="6639878"/>
            <a:ext cx="4572000" cy="400110"/>
          </a:xfrm>
          <a:prstGeom prst="rect">
            <a:avLst/>
          </a:prstGeom>
        </p:spPr>
        <p:txBody>
          <a:bodyPr>
            <a:spAutoFit/>
          </a:bodyPr>
          <a:lstStyle/>
          <a:p>
            <a:r>
              <a:rPr lang="en-CA" sz="1000" dirty="0" smtClean="0">
                <a:solidFill>
                  <a:schemeClr val="bg1">
                    <a:lumMod val="85000"/>
                    <a:lumOff val="15000"/>
                  </a:schemeClr>
                </a:solidFill>
              </a:rPr>
              <a:t>1: Summary: http</a:t>
            </a:r>
            <a:r>
              <a:rPr lang="en-CA" sz="1000" dirty="0">
                <a:solidFill>
                  <a:schemeClr val="bg1">
                    <a:lumMod val="85000"/>
                    <a:lumOff val="15000"/>
                  </a:schemeClr>
                </a:solidFill>
              </a:rPr>
              <a:t>://</a:t>
            </a:r>
            <a:r>
              <a:rPr lang="en-CA" sz="1000" dirty="0" smtClean="0">
                <a:solidFill>
                  <a:schemeClr val="bg1">
                    <a:lumMod val="85000"/>
                    <a:lumOff val="15000"/>
                  </a:schemeClr>
                </a:solidFill>
              </a:rPr>
              <a:t>volcano.oregonstate.edu/how-do-volcanoes-affect-people</a:t>
            </a:r>
          </a:p>
          <a:p>
            <a:endParaRPr lang="en-CA" sz="1000" dirty="0">
              <a:solidFill>
                <a:schemeClr val="bg1">
                  <a:lumMod val="85000"/>
                  <a:lumOff val="15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122" y="2307823"/>
            <a:ext cx="2732212" cy="28692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3032" y="6516767"/>
            <a:ext cx="5989899" cy="246221"/>
          </a:xfrm>
          <a:prstGeom prst="rect">
            <a:avLst/>
          </a:prstGeom>
        </p:spPr>
        <p:txBody>
          <a:bodyPr wrap="square">
            <a:spAutoFit/>
          </a:bodyPr>
          <a:lstStyle/>
          <a:p>
            <a:r>
              <a:rPr lang="en-CA" sz="1000" dirty="0" smtClean="0">
                <a:solidFill>
                  <a:schemeClr val="bg1">
                    <a:lumMod val="85000"/>
                    <a:lumOff val="15000"/>
                  </a:schemeClr>
                </a:solidFill>
              </a:rPr>
              <a:t>2: Image: http</a:t>
            </a:r>
            <a:r>
              <a:rPr lang="en-CA" sz="1000" dirty="0">
                <a:solidFill>
                  <a:schemeClr val="bg1">
                    <a:lumMod val="85000"/>
                    <a:lumOff val="15000"/>
                  </a:schemeClr>
                </a:solidFill>
              </a:rPr>
              <a:t>://3.bp.blogspot.com/_tefZeAcea7Y/TGJHodvtOII/AAAAAAAAADE/m-I5licHbdE/s400/image002.jpg</a:t>
            </a:r>
          </a:p>
        </p:txBody>
      </p:sp>
      <p:sp>
        <p:nvSpPr>
          <p:cNvPr id="7" name="TextBox 6"/>
          <p:cNvSpPr txBox="1"/>
          <p:nvPr/>
        </p:nvSpPr>
        <p:spPr>
          <a:xfrm>
            <a:off x="-81024" y="6393657"/>
            <a:ext cx="1390124" cy="246221"/>
          </a:xfrm>
          <a:prstGeom prst="rect">
            <a:avLst/>
          </a:prstGeom>
          <a:noFill/>
        </p:spPr>
        <p:txBody>
          <a:bodyPr wrap="none" rtlCol="0">
            <a:spAutoFit/>
          </a:bodyPr>
          <a:lstStyle/>
          <a:p>
            <a:r>
              <a:rPr lang="en-US" sz="1000" dirty="0" smtClean="0">
                <a:solidFill>
                  <a:schemeClr val="bg1">
                    <a:lumMod val="85000"/>
                    <a:lumOff val="15000"/>
                  </a:schemeClr>
                </a:solidFill>
              </a:rPr>
              <a:t>3: BC Science 7 Textbook</a:t>
            </a:r>
          </a:p>
        </p:txBody>
      </p:sp>
      <p:sp>
        <p:nvSpPr>
          <p:cNvPr id="8" name="Rectangle 7"/>
          <p:cNvSpPr/>
          <p:nvPr/>
        </p:nvSpPr>
        <p:spPr>
          <a:xfrm>
            <a:off x="-89804" y="6242447"/>
            <a:ext cx="2540642" cy="246221"/>
          </a:xfrm>
          <a:prstGeom prst="rect">
            <a:avLst/>
          </a:prstGeom>
        </p:spPr>
        <p:txBody>
          <a:bodyPr wrap="none">
            <a:spAutoFit/>
          </a:bodyPr>
          <a:lstStyle/>
          <a:p>
            <a:r>
              <a:rPr lang="en-US" sz="1000" dirty="0" smtClean="0">
                <a:solidFill>
                  <a:schemeClr val="bg1">
                    <a:lumMod val="85000"/>
                    <a:lumOff val="15000"/>
                  </a:schemeClr>
                </a:solidFill>
              </a:rPr>
              <a:t>4: DK </a:t>
            </a:r>
            <a:r>
              <a:rPr lang="en-US" sz="1000" dirty="0">
                <a:solidFill>
                  <a:schemeClr val="bg1">
                    <a:lumMod val="85000"/>
                    <a:lumOff val="15000"/>
                  </a:schemeClr>
                </a:solidFill>
              </a:rPr>
              <a:t>Eyewitness Book: Volcanoes &amp; Earthquakes</a:t>
            </a:r>
          </a:p>
        </p:txBody>
      </p:sp>
    </p:spTree>
    <p:extLst>
      <p:ext uri="{BB962C8B-B14F-4D97-AF65-F5344CB8AC3E}">
        <p14:creationId xmlns:p14="http://schemas.microsoft.com/office/powerpoint/2010/main" val="2203489552"/>
      </p:ext>
    </p:extLst>
  </p:cSld>
  <p:clrMapOvr>
    <a:masterClrMapping/>
  </p:clrMapOvr>
  <mc:AlternateContent xmlns:mc="http://schemas.openxmlformats.org/markup-compatibility/2006" xmlns:p14="http://schemas.microsoft.com/office/powerpoint/2010/main">
    <mc:Choice Requires="p14">
      <p:transition spd="slow" p14:dur="1100" advTm="1237">
        <p14:switch dir="r"/>
      </p:transition>
    </mc:Choice>
    <mc:Fallback xmlns="">
      <p:transition xmlns:p14="http://schemas.microsoft.com/office/powerpoint/2010/main" spd="slow" advTm="1237">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Geothermal Energy</a:t>
            </a:r>
            <a:endParaRPr lang="en-US" sz="36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p:txBody>
          <a:bodyPr>
            <a:normAutofit/>
          </a:bodyPr>
          <a:lstStyle/>
          <a:p>
            <a:pPr marL="0" indent="0">
              <a:buNone/>
            </a:pP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In simple words geothermal energy is the energy that is stored in the core and is carried up by melted rock and then is released as gas. For example the core of the earth can reach a high temperature of 9,000 degrees Fahrenheit so, by the time it reaches the crust the geothermal energy level is now about 500 degrees Fahrenheit and is used for heating, electrical generation, and even bathing!</a:t>
            </a:r>
            <a:endPar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352" y="3176588"/>
            <a:ext cx="3809999" cy="25384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6331" y="6611779"/>
            <a:ext cx="3469820" cy="246221"/>
          </a:xfrm>
          <a:prstGeom prst="rect">
            <a:avLst/>
          </a:prstGeom>
        </p:spPr>
        <p:txBody>
          <a:bodyPr wrap="none">
            <a:spAutoFit/>
          </a:bodyPr>
          <a:lstStyle/>
          <a:p>
            <a:r>
              <a:rPr lang="en-CA" sz="1000" dirty="0" smtClean="0">
                <a:solidFill>
                  <a:schemeClr val="bg1">
                    <a:lumMod val="85000"/>
                    <a:lumOff val="15000"/>
                  </a:schemeClr>
                </a:solidFill>
              </a:rPr>
              <a:t>1: Summary &amp; Images: http</a:t>
            </a:r>
            <a:r>
              <a:rPr lang="en-CA" sz="1000" dirty="0">
                <a:solidFill>
                  <a:schemeClr val="bg1">
                    <a:lumMod val="85000"/>
                    <a:lumOff val="15000"/>
                  </a:schemeClr>
                </a:solidFill>
              </a:rPr>
              <a:t>://en.wikipedia.org/wiki/Geothermal_energy</a:t>
            </a:r>
          </a:p>
        </p:txBody>
      </p:sp>
      <p:sp>
        <p:nvSpPr>
          <p:cNvPr id="6" name="TextBox 5"/>
          <p:cNvSpPr txBox="1"/>
          <p:nvPr/>
        </p:nvSpPr>
        <p:spPr>
          <a:xfrm>
            <a:off x="-81024" y="6488668"/>
            <a:ext cx="1390124" cy="246221"/>
          </a:xfrm>
          <a:prstGeom prst="rect">
            <a:avLst/>
          </a:prstGeom>
          <a:noFill/>
        </p:spPr>
        <p:txBody>
          <a:bodyPr wrap="none" rtlCol="0">
            <a:spAutoFit/>
          </a:bodyPr>
          <a:lstStyle/>
          <a:p>
            <a:r>
              <a:rPr lang="en-US" sz="1000" dirty="0" smtClean="0">
                <a:solidFill>
                  <a:schemeClr val="bg1">
                    <a:lumMod val="85000"/>
                    <a:lumOff val="15000"/>
                  </a:schemeClr>
                </a:solidFill>
              </a:rPr>
              <a:t>2: BC Science 7 Textbook</a:t>
            </a:r>
          </a:p>
        </p:txBody>
      </p:sp>
      <p:sp>
        <p:nvSpPr>
          <p:cNvPr id="7" name="Rectangle 6"/>
          <p:cNvSpPr/>
          <p:nvPr/>
        </p:nvSpPr>
        <p:spPr>
          <a:xfrm>
            <a:off x="-81024" y="6365558"/>
            <a:ext cx="2540642" cy="246221"/>
          </a:xfrm>
          <a:prstGeom prst="rect">
            <a:avLst/>
          </a:prstGeom>
        </p:spPr>
        <p:txBody>
          <a:bodyPr wrap="none">
            <a:spAutoFit/>
          </a:bodyPr>
          <a:lstStyle/>
          <a:p>
            <a:r>
              <a:rPr lang="en-US" sz="1000" dirty="0" smtClean="0">
                <a:solidFill>
                  <a:schemeClr val="bg1">
                    <a:lumMod val="85000"/>
                    <a:lumOff val="15000"/>
                  </a:schemeClr>
                </a:solidFill>
              </a:rPr>
              <a:t>3: DK </a:t>
            </a:r>
            <a:r>
              <a:rPr lang="en-US" sz="1000" dirty="0">
                <a:solidFill>
                  <a:schemeClr val="bg1">
                    <a:lumMod val="85000"/>
                    <a:lumOff val="15000"/>
                  </a:schemeClr>
                </a:solidFill>
              </a:rPr>
              <a:t>Eyewitness Book: Volcanoes &amp; Earthquakes</a:t>
            </a:r>
          </a:p>
        </p:txBody>
      </p:sp>
    </p:spTree>
    <p:extLst>
      <p:ext uri="{BB962C8B-B14F-4D97-AF65-F5344CB8AC3E}">
        <p14:creationId xmlns:p14="http://schemas.microsoft.com/office/powerpoint/2010/main" val="523353847"/>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Relative Age</a:t>
            </a:r>
            <a:endParaRPr lang="en-US" sz="36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p:txBody>
          <a:bodyPr>
            <a:normAutofit/>
          </a:bodyPr>
          <a:lstStyle/>
          <a:p>
            <a:pPr marL="0" indent="0">
              <a:buNone/>
            </a:pP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relative age of a rock or fossil is not the year it was created but merely the sequential order of when that rock and the rocks around it were formed. A scientist named smith soon discovered that only certain animals were in certain layers, and so he started to estimate the time periods these fossils were formed based on the animals themselves. That is now how most scientists estimate the relative age of fossils and rocks although some do have their own crazy methods.</a:t>
            </a:r>
            <a:endPar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2633" y="3657600"/>
            <a:ext cx="3231336" cy="18310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7180" y="6626776"/>
            <a:ext cx="3265249" cy="246221"/>
          </a:xfrm>
          <a:prstGeom prst="rect">
            <a:avLst/>
          </a:prstGeom>
        </p:spPr>
        <p:txBody>
          <a:bodyPr wrap="none">
            <a:spAutoFit/>
          </a:bodyPr>
          <a:lstStyle/>
          <a:p>
            <a:r>
              <a:rPr lang="en-CA" sz="1000" dirty="0" smtClean="0">
                <a:solidFill>
                  <a:schemeClr val="bg1">
                    <a:lumMod val="85000"/>
                    <a:lumOff val="15000"/>
                  </a:schemeClr>
                </a:solidFill>
              </a:rPr>
              <a:t>1: Summary &amp; Images: http</a:t>
            </a:r>
            <a:r>
              <a:rPr lang="en-CA" sz="1000" dirty="0">
                <a:solidFill>
                  <a:schemeClr val="bg1">
                    <a:lumMod val="85000"/>
                    <a:lumOff val="15000"/>
                  </a:schemeClr>
                </a:solidFill>
              </a:rPr>
              <a:t>://en.wikipedia.org/wiki/Relative_dating</a:t>
            </a:r>
          </a:p>
        </p:txBody>
      </p:sp>
      <p:sp>
        <p:nvSpPr>
          <p:cNvPr id="6" name="TextBox 5"/>
          <p:cNvSpPr txBox="1"/>
          <p:nvPr/>
        </p:nvSpPr>
        <p:spPr>
          <a:xfrm>
            <a:off x="-97180" y="6503665"/>
            <a:ext cx="1390124" cy="246221"/>
          </a:xfrm>
          <a:prstGeom prst="rect">
            <a:avLst/>
          </a:prstGeom>
          <a:noFill/>
        </p:spPr>
        <p:txBody>
          <a:bodyPr wrap="none" rtlCol="0">
            <a:spAutoFit/>
          </a:bodyPr>
          <a:lstStyle/>
          <a:p>
            <a:r>
              <a:rPr lang="en-US" sz="1000" dirty="0" smtClean="0">
                <a:solidFill>
                  <a:schemeClr val="bg1">
                    <a:lumMod val="85000"/>
                    <a:lumOff val="15000"/>
                  </a:schemeClr>
                </a:solidFill>
              </a:rPr>
              <a:t>2: BC Science 7 Textbook</a:t>
            </a:r>
          </a:p>
        </p:txBody>
      </p:sp>
      <p:sp>
        <p:nvSpPr>
          <p:cNvPr id="7" name="Rectangle 6"/>
          <p:cNvSpPr/>
          <p:nvPr/>
        </p:nvSpPr>
        <p:spPr>
          <a:xfrm>
            <a:off x="-89804" y="6380555"/>
            <a:ext cx="2540642" cy="246221"/>
          </a:xfrm>
          <a:prstGeom prst="rect">
            <a:avLst/>
          </a:prstGeom>
        </p:spPr>
        <p:txBody>
          <a:bodyPr wrap="none">
            <a:spAutoFit/>
          </a:bodyPr>
          <a:lstStyle/>
          <a:p>
            <a:r>
              <a:rPr lang="en-US" sz="1000" dirty="0" smtClean="0">
                <a:solidFill>
                  <a:schemeClr val="bg1">
                    <a:lumMod val="85000"/>
                    <a:lumOff val="15000"/>
                  </a:schemeClr>
                </a:solidFill>
              </a:rPr>
              <a:t>3: DK </a:t>
            </a:r>
            <a:r>
              <a:rPr lang="en-US" sz="1000" dirty="0">
                <a:solidFill>
                  <a:schemeClr val="bg1">
                    <a:lumMod val="85000"/>
                    <a:lumOff val="15000"/>
                  </a:schemeClr>
                </a:solidFill>
              </a:rPr>
              <a:t>Eyewitness Book: Volcanoes &amp; Earthquakes</a:t>
            </a:r>
          </a:p>
        </p:txBody>
      </p:sp>
    </p:spTree>
    <p:extLst>
      <p:ext uri="{BB962C8B-B14F-4D97-AF65-F5344CB8AC3E}">
        <p14:creationId xmlns:p14="http://schemas.microsoft.com/office/powerpoint/2010/main" val="5356347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Thank You</a:t>
            </a:r>
            <a:endParaRPr lang="en-CA" sz="36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a:xfrm>
            <a:off x="609600" y="2714263"/>
            <a:ext cx="7924800" cy="4114800"/>
          </a:xfrm>
        </p:spPr>
        <p:txBody>
          <a:bodyPr>
            <a:normAutofit/>
          </a:bodyPr>
          <a:lstStyle/>
          <a:p>
            <a:pPr marL="0" indent="0">
              <a:buNone/>
            </a:pPr>
            <a:r>
              <a:rPr lang="en-CA"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“This now concludes to my PowerPoint as I hope that it has moved you in all 	            ways and especially right off of your chair!”</a:t>
            </a:r>
          </a:p>
          <a:p>
            <a:pPr marL="0" indent="0">
              <a:buNone/>
            </a:pPr>
            <a:endParaRPr lang="en-CA"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marL="0" indent="0">
              <a:buNone/>
            </a:pPr>
            <a:endParaRPr lang="en-CA"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marL="0" indent="0">
              <a:buNone/>
            </a:pPr>
            <a:r>
              <a:rPr lang="en-CA"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 Katniss E.</a:t>
            </a:r>
            <a:endParaRPr lang="en-CA"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extLst>
      <p:ext uri="{BB962C8B-B14F-4D97-AF65-F5344CB8AC3E}">
        <p14:creationId xmlns:p14="http://schemas.microsoft.com/office/powerpoint/2010/main" val="540076297"/>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Volcanoes</a:t>
            </a:r>
            <a:endParaRPr lang="en-US" sz="36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p:txBody>
          <a:bodyPr>
            <a:normAutofit/>
          </a:bodyPr>
          <a:lstStyle/>
          <a:p>
            <a:pPr marL="0" indent="0">
              <a:buNone/>
            </a:pP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Volcanoes are a very unique structures that consist of a vent, outer layer, inner layer, sills and dikes.</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These “structures” sit on the top of the mantle and transport magma out of the earth. Although you probably thought that you could only find volcanoes on land you can also find them underwater! In fact, one of the states of  America was formed by several  underwater  volcanoes! That state is Hawaii.</a:t>
            </a:r>
          </a:p>
          <a:p>
            <a:pPr marL="0" indent="0">
              <a:buNone/>
            </a:pP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7670" y="3271038"/>
            <a:ext cx="3762730" cy="22307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523" y="6625437"/>
            <a:ext cx="3954586" cy="246221"/>
          </a:xfrm>
          <a:prstGeom prst="rect">
            <a:avLst/>
          </a:prstGeom>
          <a:noFill/>
        </p:spPr>
        <p:txBody>
          <a:bodyPr wrap="square" rtlCol="0">
            <a:spAutoFit/>
          </a:bodyPr>
          <a:lstStyle/>
          <a:p>
            <a:r>
              <a:rPr lang="en-CA" sz="1000" dirty="0" smtClean="0">
                <a:solidFill>
                  <a:schemeClr val="bg1">
                    <a:lumMod val="85000"/>
                    <a:lumOff val="15000"/>
                  </a:schemeClr>
                </a:solidFill>
              </a:rPr>
              <a:t>1: Images: http</a:t>
            </a:r>
            <a:r>
              <a:rPr lang="en-CA" sz="1000" dirty="0">
                <a:solidFill>
                  <a:schemeClr val="bg1">
                    <a:lumMod val="85000"/>
                    <a:lumOff val="15000"/>
                  </a:schemeClr>
                </a:solidFill>
              </a:rPr>
              <a:t>://www.mninter.net/~byerlys/hawaii_ref_map_2001.jpg</a:t>
            </a:r>
          </a:p>
        </p:txBody>
      </p:sp>
      <p:sp>
        <p:nvSpPr>
          <p:cNvPr id="8" name="TextBox 7"/>
          <p:cNvSpPr txBox="1"/>
          <p:nvPr/>
        </p:nvSpPr>
        <p:spPr>
          <a:xfrm>
            <a:off x="-62523" y="6502326"/>
            <a:ext cx="1390124" cy="246221"/>
          </a:xfrm>
          <a:prstGeom prst="rect">
            <a:avLst/>
          </a:prstGeom>
          <a:noFill/>
        </p:spPr>
        <p:txBody>
          <a:bodyPr wrap="none" rtlCol="0">
            <a:spAutoFit/>
          </a:bodyPr>
          <a:lstStyle/>
          <a:p>
            <a:r>
              <a:rPr lang="en-US" sz="1000" dirty="0" smtClean="0">
                <a:solidFill>
                  <a:schemeClr val="bg1">
                    <a:lumMod val="85000"/>
                    <a:lumOff val="15000"/>
                  </a:schemeClr>
                </a:solidFill>
              </a:rPr>
              <a:t>2: BC Science 7 Textbook</a:t>
            </a:r>
          </a:p>
        </p:txBody>
      </p:sp>
      <p:sp>
        <p:nvSpPr>
          <p:cNvPr id="9" name="Rectangle 8"/>
          <p:cNvSpPr/>
          <p:nvPr/>
        </p:nvSpPr>
        <p:spPr>
          <a:xfrm>
            <a:off x="-62523" y="6379216"/>
            <a:ext cx="2540642" cy="246221"/>
          </a:xfrm>
          <a:prstGeom prst="rect">
            <a:avLst/>
          </a:prstGeom>
        </p:spPr>
        <p:txBody>
          <a:bodyPr wrap="none">
            <a:spAutoFit/>
          </a:bodyPr>
          <a:lstStyle/>
          <a:p>
            <a:r>
              <a:rPr lang="en-US" sz="1000" dirty="0">
                <a:solidFill>
                  <a:schemeClr val="bg1">
                    <a:lumMod val="85000"/>
                    <a:lumOff val="15000"/>
                  </a:schemeClr>
                </a:solidFill>
              </a:rPr>
              <a:t>3</a:t>
            </a:r>
            <a:r>
              <a:rPr lang="en-US" sz="1000" dirty="0" smtClean="0">
                <a:solidFill>
                  <a:schemeClr val="bg1">
                    <a:lumMod val="85000"/>
                    <a:lumOff val="15000"/>
                  </a:schemeClr>
                </a:solidFill>
              </a:rPr>
              <a:t>: DK </a:t>
            </a:r>
            <a:r>
              <a:rPr lang="en-US" sz="1000" dirty="0">
                <a:solidFill>
                  <a:schemeClr val="bg1">
                    <a:lumMod val="85000"/>
                    <a:lumOff val="15000"/>
                  </a:schemeClr>
                </a:solidFill>
              </a:rPr>
              <a:t>Eyewitness Book: Volcanoes &amp; Earthquakes</a:t>
            </a:r>
          </a:p>
        </p:txBody>
      </p:sp>
    </p:spTree>
    <p:extLst>
      <p:ext uri="{BB962C8B-B14F-4D97-AF65-F5344CB8AC3E}">
        <p14:creationId xmlns:p14="http://schemas.microsoft.com/office/powerpoint/2010/main" val="2300262783"/>
      </p:ext>
    </p:extLst>
  </p:cSld>
  <p:clrMapOvr>
    <a:masterClrMapping/>
  </p:clrMapOvr>
  <mc:AlternateContent xmlns:mc="http://schemas.openxmlformats.org/markup-compatibility/2006" xmlns:p14="http://schemas.microsoft.com/office/powerpoint/2010/main">
    <mc:Choice Requires="p14">
      <p:transition spd="slow" p14:dur="1100" advTm="35459">
        <p14:switch dir="r"/>
      </p:transition>
    </mc:Choice>
    <mc:Fallback xmlns="">
      <p:transition spd="slow" advTm="35459">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Intrusive Volcanic Features</a:t>
            </a:r>
            <a:endParaRPr lang="en-US"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p:txBody>
          <a:bodyPr>
            <a:normAutofit/>
          </a:bodyPr>
          <a:lstStyle/>
          <a:p>
            <a:pPr marL="0" indent="0">
              <a:buNone/>
            </a:pP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intrusive features of the volcano are the most important parts and are needed in a successful volcano that erupts. But, If the intrusive parts of the volcano are flawed or are clogged the volcano will either not erupt or explode into an ashy cloud like Mount St. Helens.</a:t>
            </a:r>
            <a:endPar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384" y="2851673"/>
            <a:ext cx="4236334" cy="28633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1024" y="6611779"/>
            <a:ext cx="8218026" cy="246221"/>
          </a:xfrm>
          <a:prstGeom prst="rect">
            <a:avLst/>
          </a:prstGeom>
        </p:spPr>
        <p:txBody>
          <a:bodyPr wrap="square">
            <a:spAutoFit/>
          </a:bodyPr>
          <a:lstStyle/>
          <a:p>
            <a:r>
              <a:rPr lang="en-CA" sz="1000" dirty="0" smtClean="0">
                <a:solidFill>
                  <a:schemeClr val="bg1">
                    <a:lumMod val="85000"/>
                    <a:lumOff val="15000"/>
                  </a:schemeClr>
                </a:solidFill>
              </a:rPr>
              <a:t>1: Image: http</a:t>
            </a:r>
            <a:r>
              <a:rPr lang="en-CA" sz="1000" dirty="0">
                <a:solidFill>
                  <a:schemeClr val="bg1">
                    <a:lumMod val="85000"/>
                    <a:lumOff val="15000"/>
                  </a:schemeClr>
                </a:solidFill>
              </a:rPr>
              <a:t>://upload.wikimedia.org/wikipedia/commons/d/dc/MSH82_st_helens_plume_from_harrys_ridge_05-19-82.jpg</a:t>
            </a:r>
          </a:p>
        </p:txBody>
      </p:sp>
      <p:sp>
        <p:nvSpPr>
          <p:cNvPr id="5" name="Rectangle 4"/>
          <p:cNvSpPr/>
          <p:nvPr/>
        </p:nvSpPr>
        <p:spPr>
          <a:xfrm>
            <a:off x="-81024" y="6488668"/>
            <a:ext cx="4572000" cy="246221"/>
          </a:xfrm>
          <a:prstGeom prst="rect">
            <a:avLst/>
          </a:prstGeom>
        </p:spPr>
        <p:txBody>
          <a:bodyPr>
            <a:spAutoFit/>
          </a:bodyPr>
          <a:lstStyle/>
          <a:p>
            <a:r>
              <a:rPr lang="en-CA" sz="1000" dirty="0" smtClean="0">
                <a:solidFill>
                  <a:schemeClr val="bg1">
                    <a:lumMod val="85000"/>
                    <a:lumOff val="15000"/>
                  </a:schemeClr>
                </a:solidFill>
              </a:rPr>
              <a:t>2: Summary: http</a:t>
            </a:r>
            <a:r>
              <a:rPr lang="en-CA" sz="1000" dirty="0">
                <a:solidFill>
                  <a:schemeClr val="bg1">
                    <a:lumMod val="85000"/>
                    <a:lumOff val="15000"/>
                  </a:schemeClr>
                </a:solidFill>
              </a:rPr>
              <a:t>://volcano.oregonstate.edu/how-do-volcanoes-affect-people</a:t>
            </a:r>
          </a:p>
        </p:txBody>
      </p:sp>
      <p:sp>
        <p:nvSpPr>
          <p:cNvPr id="6" name="TextBox 5"/>
          <p:cNvSpPr txBox="1"/>
          <p:nvPr/>
        </p:nvSpPr>
        <p:spPr>
          <a:xfrm>
            <a:off x="-81024" y="6365558"/>
            <a:ext cx="1390124" cy="246221"/>
          </a:xfrm>
          <a:prstGeom prst="rect">
            <a:avLst/>
          </a:prstGeom>
          <a:noFill/>
        </p:spPr>
        <p:txBody>
          <a:bodyPr wrap="none" rtlCol="0">
            <a:spAutoFit/>
          </a:bodyPr>
          <a:lstStyle/>
          <a:p>
            <a:r>
              <a:rPr lang="en-US" sz="1000" dirty="0" smtClean="0">
                <a:solidFill>
                  <a:schemeClr val="bg1">
                    <a:lumMod val="85000"/>
                    <a:lumOff val="15000"/>
                  </a:schemeClr>
                </a:solidFill>
              </a:rPr>
              <a:t>3: BC Science 7 Textbook</a:t>
            </a:r>
          </a:p>
        </p:txBody>
      </p:sp>
      <p:sp>
        <p:nvSpPr>
          <p:cNvPr id="8" name="Rectangle 7"/>
          <p:cNvSpPr/>
          <p:nvPr/>
        </p:nvSpPr>
        <p:spPr>
          <a:xfrm>
            <a:off x="-81024" y="6242447"/>
            <a:ext cx="2540642" cy="246221"/>
          </a:xfrm>
          <a:prstGeom prst="rect">
            <a:avLst/>
          </a:prstGeom>
        </p:spPr>
        <p:txBody>
          <a:bodyPr wrap="none">
            <a:spAutoFit/>
          </a:bodyPr>
          <a:lstStyle/>
          <a:p>
            <a:r>
              <a:rPr lang="en-US" sz="1000" dirty="0" smtClean="0">
                <a:solidFill>
                  <a:schemeClr val="bg1">
                    <a:lumMod val="85000"/>
                    <a:lumOff val="15000"/>
                  </a:schemeClr>
                </a:solidFill>
              </a:rPr>
              <a:t>4: DK </a:t>
            </a:r>
            <a:r>
              <a:rPr lang="en-US" sz="1000" dirty="0">
                <a:solidFill>
                  <a:schemeClr val="bg1">
                    <a:lumMod val="85000"/>
                    <a:lumOff val="15000"/>
                  </a:schemeClr>
                </a:solidFill>
              </a:rPr>
              <a:t>Eyewitness Book: Volcanoes &amp; Earthquakes</a:t>
            </a:r>
          </a:p>
        </p:txBody>
      </p:sp>
    </p:spTree>
    <p:extLst>
      <p:ext uri="{BB962C8B-B14F-4D97-AF65-F5344CB8AC3E}">
        <p14:creationId xmlns:p14="http://schemas.microsoft.com/office/powerpoint/2010/main" val="2121394027"/>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z="36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Volcanic Neck</a:t>
            </a:r>
            <a:endParaRPr lang="en-US" sz="36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p:txBody>
          <a:bodyPr>
            <a:normAutofit/>
          </a:bodyPr>
          <a:lstStyle/>
          <a:p>
            <a:pPr marL="0" indent="0">
              <a:buNone/>
            </a:pP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 volcanic neck is a cylindrical rock formation that is formed by the magma that hardens and gets stuck in the vent of the volcano. The only reason you can see it is because the sides of the volcano erodes away from the volcanic neck leaving only the strange rock formation. The reason volcanic necks are not common is because usually when they plug up volcanoes pressure builds and obliterates the “plug” shooting it in the air as ash and bits of rock.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096" y="3474355"/>
            <a:ext cx="3227162" cy="21575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323" y="6641528"/>
            <a:ext cx="4572000" cy="246221"/>
          </a:xfrm>
          <a:prstGeom prst="rect">
            <a:avLst/>
          </a:prstGeom>
        </p:spPr>
        <p:txBody>
          <a:bodyPr>
            <a:spAutoFit/>
          </a:bodyPr>
          <a:lstStyle/>
          <a:p>
            <a:r>
              <a:rPr lang="en-CA" sz="1000" dirty="0" smtClean="0">
                <a:solidFill>
                  <a:schemeClr val="bg1">
                    <a:lumMod val="85000"/>
                    <a:lumOff val="15000"/>
                  </a:schemeClr>
                </a:solidFill>
              </a:rPr>
              <a:t>1: Images: http</a:t>
            </a:r>
            <a:r>
              <a:rPr lang="en-CA" sz="1000" dirty="0">
                <a:solidFill>
                  <a:schemeClr val="bg1">
                    <a:lumMod val="85000"/>
                    <a:lumOff val="15000"/>
                  </a:schemeClr>
                </a:solidFill>
              </a:rPr>
              <a:t>://upload.wikimedia.org/wikipedia/commons/4/46/Devils_Tower_CROP.jpg</a:t>
            </a:r>
          </a:p>
        </p:txBody>
      </p:sp>
      <p:sp>
        <p:nvSpPr>
          <p:cNvPr id="6" name="Rectangle 5"/>
          <p:cNvSpPr/>
          <p:nvPr/>
        </p:nvSpPr>
        <p:spPr>
          <a:xfrm>
            <a:off x="-68323" y="6518417"/>
            <a:ext cx="3223959" cy="246221"/>
          </a:xfrm>
          <a:prstGeom prst="rect">
            <a:avLst/>
          </a:prstGeom>
        </p:spPr>
        <p:txBody>
          <a:bodyPr wrap="none">
            <a:spAutoFit/>
          </a:bodyPr>
          <a:lstStyle/>
          <a:p>
            <a:r>
              <a:rPr lang="en-CA" sz="1000" dirty="0" smtClean="0">
                <a:solidFill>
                  <a:schemeClr val="bg1">
                    <a:lumMod val="85000"/>
                    <a:lumOff val="15000"/>
                  </a:schemeClr>
                </a:solidFill>
              </a:rPr>
              <a:t>2: Summary: http</a:t>
            </a:r>
            <a:r>
              <a:rPr lang="en-CA" sz="1000" dirty="0">
                <a:solidFill>
                  <a:schemeClr val="bg1">
                    <a:lumMod val="85000"/>
                    <a:lumOff val="15000"/>
                  </a:schemeClr>
                </a:solidFill>
              </a:rPr>
              <a:t>://www.universetoday.com/39717/volcanic-neck/</a:t>
            </a:r>
          </a:p>
        </p:txBody>
      </p:sp>
      <p:sp>
        <p:nvSpPr>
          <p:cNvPr id="7" name="TextBox 6"/>
          <p:cNvSpPr txBox="1"/>
          <p:nvPr/>
        </p:nvSpPr>
        <p:spPr>
          <a:xfrm>
            <a:off x="-68323" y="6395307"/>
            <a:ext cx="1390124" cy="246221"/>
          </a:xfrm>
          <a:prstGeom prst="rect">
            <a:avLst/>
          </a:prstGeom>
          <a:noFill/>
        </p:spPr>
        <p:txBody>
          <a:bodyPr wrap="none" rtlCol="0">
            <a:spAutoFit/>
          </a:bodyPr>
          <a:lstStyle/>
          <a:p>
            <a:r>
              <a:rPr lang="en-US" sz="1000" dirty="0" smtClean="0">
                <a:solidFill>
                  <a:schemeClr val="bg1">
                    <a:lumMod val="85000"/>
                    <a:lumOff val="15000"/>
                  </a:schemeClr>
                </a:solidFill>
              </a:rPr>
              <a:t>3: BC Science 7 Textbook</a:t>
            </a:r>
          </a:p>
        </p:txBody>
      </p:sp>
      <p:sp>
        <p:nvSpPr>
          <p:cNvPr id="8" name="Rectangle 7"/>
          <p:cNvSpPr/>
          <p:nvPr/>
        </p:nvSpPr>
        <p:spPr>
          <a:xfrm>
            <a:off x="-68323" y="6286841"/>
            <a:ext cx="2540642" cy="246221"/>
          </a:xfrm>
          <a:prstGeom prst="rect">
            <a:avLst/>
          </a:prstGeom>
        </p:spPr>
        <p:txBody>
          <a:bodyPr wrap="none">
            <a:spAutoFit/>
          </a:bodyPr>
          <a:lstStyle/>
          <a:p>
            <a:r>
              <a:rPr lang="en-US" sz="1000" dirty="0" smtClean="0">
                <a:solidFill>
                  <a:schemeClr val="bg1">
                    <a:lumMod val="85000"/>
                    <a:lumOff val="15000"/>
                  </a:schemeClr>
                </a:solidFill>
              </a:rPr>
              <a:t>4: DK </a:t>
            </a:r>
            <a:r>
              <a:rPr lang="en-US" sz="1000" dirty="0">
                <a:solidFill>
                  <a:schemeClr val="bg1">
                    <a:lumMod val="85000"/>
                    <a:lumOff val="15000"/>
                  </a:schemeClr>
                </a:solidFill>
              </a:rPr>
              <a:t>Eyewitness Book: Volcanoes &amp; Earthquakes</a:t>
            </a:r>
          </a:p>
        </p:txBody>
      </p:sp>
    </p:spTree>
    <p:extLst>
      <p:ext uri="{BB962C8B-B14F-4D97-AF65-F5344CB8AC3E}">
        <p14:creationId xmlns:p14="http://schemas.microsoft.com/office/powerpoint/2010/main" val="1886541130"/>
      </p:ext>
    </p:extLst>
  </p:cSld>
  <p:clrMapOvr>
    <a:masterClrMapping/>
  </p:clrMapOvr>
  <mc:AlternateContent xmlns:mc="http://schemas.openxmlformats.org/markup-compatibility/2006" xmlns:p14="http://schemas.microsoft.com/office/powerpoint/2010/main">
    <mc:Choice Requires="p14">
      <p:transition spd="slow" p14:dur="1100" advTm="35116">
        <p14:switch dir="r"/>
      </p:transition>
    </mc:Choice>
    <mc:Fallback xmlns="">
      <p:transition spd="slow" advTm="35116">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Sills &amp; Dikes</a:t>
            </a:r>
            <a:endParaRPr lang="en-US" sz="36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p:txBody>
          <a:bodyPr>
            <a:normAutofit/>
          </a:bodyPr>
          <a:lstStyle/>
          <a:p>
            <a:pPr marL="0" indent="0">
              <a:buNone/>
            </a:pP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 sill is created when magma flows through already formed rock and hardens parallel to the layers of rock surrounding it but, a dike is formed when magma flows through already formed rock and hardens perpendicular  to the layers of rock surrounding it. One of the major differences between the two is the fact that dikes transport magma upward and sills store magma in layers. Both sills and dikes are in the same size range because all they are are big tubes that hold magma and/or transport it.</a:t>
            </a:r>
          </a:p>
        </p:txBody>
      </p:sp>
      <p:pic>
        <p:nvPicPr>
          <p:cNvPr id="4099" name="Picture 3" descr="C:\Users\Sara\Desktop\volcani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653" y="3606051"/>
            <a:ext cx="3749242" cy="21089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85344" y="6611779"/>
            <a:ext cx="4572000" cy="246221"/>
          </a:xfrm>
          <a:prstGeom prst="rect">
            <a:avLst/>
          </a:prstGeom>
        </p:spPr>
        <p:txBody>
          <a:bodyPr>
            <a:spAutoFit/>
          </a:bodyPr>
          <a:lstStyle/>
          <a:p>
            <a:r>
              <a:rPr lang="en-CA" sz="1000" dirty="0" smtClean="0">
                <a:solidFill>
                  <a:schemeClr val="bg1">
                    <a:lumMod val="85000"/>
                    <a:lumOff val="15000"/>
                  </a:schemeClr>
                </a:solidFill>
              </a:rPr>
              <a:t>1: Images: http</a:t>
            </a:r>
            <a:r>
              <a:rPr lang="en-CA" sz="1000" dirty="0">
                <a:solidFill>
                  <a:schemeClr val="bg1">
                    <a:lumMod val="85000"/>
                    <a:lumOff val="15000"/>
                  </a:schemeClr>
                </a:solidFill>
              </a:rPr>
              <a:t>://pubs.usgs.gov/of/2004/1007/images/volcanic.gif</a:t>
            </a:r>
          </a:p>
        </p:txBody>
      </p:sp>
      <p:sp>
        <p:nvSpPr>
          <p:cNvPr id="6" name="TextBox 5"/>
          <p:cNvSpPr txBox="1"/>
          <p:nvPr/>
        </p:nvSpPr>
        <p:spPr>
          <a:xfrm>
            <a:off x="-81024" y="6488668"/>
            <a:ext cx="1390124" cy="246221"/>
          </a:xfrm>
          <a:prstGeom prst="rect">
            <a:avLst/>
          </a:prstGeom>
          <a:noFill/>
        </p:spPr>
        <p:txBody>
          <a:bodyPr wrap="none" rtlCol="0">
            <a:spAutoFit/>
          </a:bodyPr>
          <a:lstStyle/>
          <a:p>
            <a:r>
              <a:rPr lang="en-US" sz="1000" dirty="0" smtClean="0">
                <a:solidFill>
                  <a:schemeClr val="bg1">
                    <a:lumMod val="85000"/>
                    <a:lumOff val="15000"/>
                  </a:schemeClr>
                </a:solidFill>
              </a:rPr>
              <a:t>2: BC Science 7 Textbook</a:t>
            </a:r>
          </a:p>
        </p:txBody>
      </p:sp>
      <p:sp>
        <p:nvSpPr>
          <p:cNvPr id="7" name="Rectangle 6"/>
          <p:cNvSpPr/>
          <p:nvPr/>
        </p:nvSpPr>
        <p:spPr>
          <a:xfrm>
            <a:off x="-81024" y="6365557"/>
            <a:ext cx="2540642" cy="246221"/>
          </a:xfrm>
          <a:prstGeom prst="rect">
            <a:avLst/>
          </a:prstGeom>
        </p:spPr>
        <p:txBody>
          <a:bodyPr wrap="none">
            <a:spAutoFit/>
          </a:bodyPr>
          <a:lstStyle/>
          <a:p>
            <a:r>
              <a:rPr lang="en-US" sz="1000" dirty="0" smtClean="0">
                <a:solidFill>
                  <a:schemeClr val="bg1">
                    <a:lumMod val="85000"/>
                    <a:lumOff val="15000"/>
                  </a:schemeClr>
                </a:solidFill>
              </a:rPr>
              <a:t>3: DK </a:t>
            </a:r>
            <a:r>
              <a:rPr lang="en-US" sz="1000" dirty="0">
                <a:solidFill>
                  <a:schemeClr val="bg1">
                    <a:lumMod val="85000"/>
                    <a:lumOff val="15000"/>
                  </a:schemeClr>
                </a:solidFill>
              </a:rPr>
              <a:t>Eyewitness Book: Volcanoes &amp; Earthquakes</a:t>
            </a:r>
          </a:p>
        </p:txBody>
      </p:sp>
    </p:spTree>
    <p:extLst>
      <p:ext uri="{BB962C8B-B14F-4D97-AF65-F5344CB8AC3E}">
        <p14:creationId xmlns:p14="http://schemas.microsoft.com/office/powerpoint/2010/main" val="1413772188"/>
      </p:ext>
    </p:extLst>
  </p:cSld>
  <p:clrMapOvr>
    <a:masterClrMapping/>
  </p:clrMapOvr>
  <mc:AlternateContent xmlns:mc="http://schemas.openxmlformats.org/markup-compatibility/2006" xmlns:p14="http://schemas.microsoft.com/office/powerpoint/2010/main">
    <mc:Choice Requires="p14">
      <p:transition spd="slow" p14:dur="1100" advTm="37483">
        <p14:switch dir="l"/>
      </p:transition>
    </mc:Choice>
    <mc:Fallback xmlns="">
      <p:transition spd="slow" advTm="37483">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z="36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Types of volcanoes</a:t>
            </a:r>
            <a:endParaRPr lang="en-US" sz="36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p:txBody>
          <a:bodyPr>
            <a:normAutofit/>
          </a:bodyPr>
          <a:lstStyle/>
          <a:p>
            <a:pPr marL="0" indent="0">
              <a:buNone/>
            </a:pP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There are three types of volcanoes! The first one is the cinder cone the second is the shield volcano and the third is the composite volcano.</a:t>
            </a:r>
          </a:p>
        </p:txBody>
      </p:sp>
      <p:pic>
        <p:nvPicPr>
          <p:cNvPr id="5" name="DnBggrCdkN0?version=3&amp;hl=en_US&amp;rel=0"/>
          <p:cNvPicPr>
            <a:picLocks noRot="1" noChangeAspect="1"/>
          </p:cNvPicPr>
          <p:nvPr>
            <a:quickTimeFile r:link="rId1"/>
          </p:nvPr>
        </p:nvPicPr>
        <p:blipFill>
          <a:blip r:embed="rId4"/>
          <a:stretch>
            <a:fillRect/>
          </a:stretch>
        </p:blipFill>
        <p:spPr>
          <a:xfrm>
            <a:off x="2389094" y="2501153"/>
            <a:ext cx="3836894" cy="2877671"/>
          </a:xfrm>
          <a:prstGeom prst="rect">
            <a:avLst/>
          </a:prstGeom>
        </p:spPr>
      </p:pic>
      <p:sp>
        <p:nvSpPr>
          <p:cNvPr id="7" name="Rectangle 6"/>
          <p:cNvSpPr/>
          <p:nvPr/>
        </p:nvSpPr>
        <p:spPr>
          <a:xfrm>
            <a:off x="-91440" y="6637964"/>
            <a:ext cx="4572000" cy="246221"/>
          </a:xfrm>
          <a:prstGeom prst="rect">
            <a:avLst/>
          </a:prstGeom>
        </p:spPr>
        <p:txBody>
          <a:bodyPr>
            <a:spAutoFit/>
          </a:bodyPr>
          <a:lstStyle/>
          <a:p>
            <a:r>
              <a:rPr lang="en-CA" sz="1000" dirty="0" smtClean="0">
                <a:solidFill>
                  <a:schemeClr val="bg1">
                    <a:lumMod val="85000"/>
                    <a:lumOff val="15000"/>
                  </a:schemeClr>
                </a:solidFill>
              </a:rPr>
              <a:t>1: Video</a:t>
            </a:r>
            <a:r>
              <a:rPr lang="en-CA" sz="1000" dirty="0">
                <a:solidFill>
                  <a:schemeClr val="bg1">
                    <a:lumMod val="85000"/>
                    <a:lumOff val="15000"/>
                  </a:schemeClr>
                </a:solidFill>
              </a:rPr>
              <a:t>: http://pubs.usgs.gov/of/2004/1007/images/volcanic.gif</a:t>
            </a:r>
          </a:p>
        </p:txBody>
      </p:sp>
    </p:spTree>
    <p:extLst>
      <p:ext uri="{BB962C8B-B14F-4D97-AF65-F5344CB8AC3E}">
        <p14:creationId xmlns:p14="http://schemas.microsoft.com/office/powerpoint/2010/main" val="1580535987"/>
      </p:ext>
    </p:extLst>
  </p:cSld>
  <p:clrMapOvr>
    <a:masterClrMapping/>
  </p:clrMapOvr>
  <mc:AlternateContent xmlns:mc="http://schemas.openxmlformats.org/markup-compatibility/2006" xmlns:p14="http://schemas.microsoft.com/office/powerpoint/2010/main">
    <mc:Choice Requires="p14">
      <p:transition spd="slow" p14:dur="1100" advTm="238259">
        <p14:switch dir="r"/>
      </p:transition>
    </mc:Choice>
    <mc:Fallback xmlns="">
      <p:transition spd="slow" advTm="23825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0" objId="5"/>
        <p14:stopEvt time="238259"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Cinder Cone Volcanoes</a:t>
            </a:r>
            <a:endParaRPr lang="en-US" sz="36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p:txBody>
          <a:bodyPr>
            <a:normAutofit/>
          </a:bodyPr>
          <a:lstStyle/>
          <a:p>
            <a:pPr marL="0" indent="0">
              <a:buNone/>
            </a:pP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Cinder cone volcanoes are hill like structures that are formed when another volcano erupts and the lava hardens to leave the cone shaped hill of rock surrounding the vent of the volcano. These volcanoes are the most common kind and usually have small eruptions. Because of this there are only a couple famous Cinder Cone Volcanoes. The cinder cone volcano’s shape is change throughout its life span and will end up looking very strange in most cases.</a:t>
            </a:r>
          </a:p>
        </p:txBody>
      </p:sp>
      <p:pic>
        <p:nvPicPr>
          <p:cNvPr id="4" name="Picture 3"/>
          <p:cNvPicPr>
            <a:picLocks noChangeAspect="1"/>
          </p:cNvPicPr>
          <p:nvPr/>
        </p:nvPicPr>
        <p:blipFill>
          <a:blip r:embed="rId3"/>
          <a:stretch>
            <a:fillRect/>
          </a:stretch>
        </p:blipFill>
        <p:spPr>
          <a:xfrm>
            <a:off x="3494924" y="3815241"/>
            <a:ext cx="2212187" cy="1970098"/>
          </a:xfrm>
          <a:prstGeom prst="rect">
            <a:avLst/>
          </a:prstGeom>
          <a:ln>
            <a:noFill/>
          </a:ln>
          <a:effectLst>
            <a:softEdge rad="112500"/>
          </a:effectLst>
        </p:spPr>
      </p:pic>
      <p:sp>
        <p:nvSpPr>
          <p:cNvPr id="5" name="Rectangle 4"/>
          <p:cNvSpPr/>
          <p:nvPr/>
        </p:nvSpPr>
        <p:spPr>
          <a:xfrm>
            <a:off x="-78154" y="6649186"/>
            <a:ext cx="4572000" cy="246221"/>
          </a:xfrm>
          <a:prstGeom prst="rect">
            <a:avLst/>
          </a:prstGeom>
        </p:spPr>
        <p:txBody>
          <a:bodyPr>
            <a:spAutoFit/>
          </a:bodyPr>
          <a:lstStyle/>
          <a:p>
            <a:r>
              <a:rPr lang="en-CA" sz="1000" dirty="0" smtClean="0">
                <a:solidFill>
                  <a:schemeClr val="bg1">
                    <a:lumMod val="85000"/>
                    <a:lumOff val="15000"/>
                  </a:schemeClr>
                </a:solidFill>
              </a:rPr>
              <a:t>1: Images: http</a:t>
            </a:r>
            <a:r>
              <a:rPr lang="en-CA" sz="1000" dirty="0">
                <a:solidFill>
                  <a:schemeClr val="bg1">
                    <a:lumMod val="85000"/>
                    <a:lumOff val="15000"/>
                  </a:schemeClr>
                </a:solidFill>
              </a:rPr>
              <a:t>://www.cotf.edu/ete/images/modules/volcanoes/typesa.GIF</a:t>
            </a:r>
          </a:p>
        </p:txBody>
      </p:sp>
      <p:sp>
        <p:nvSpPr>
          <p:cNvPr id="7" name="Rectangle 6"/>
          <p:cNvSpPr/>
          <p:nvPr/>
        </p:nvSpPr>
        <p:spPr>
          <a:xfrm>
            <a:off x="-78154" y="6526075"/>
            <a:ext cx="4572000" cy="246221"/>
          </a:xfrm>
          <a:prstGeom prst="rect">
            <a:avLst/>
          </a:prstGeom>
        </p:spPr>
        <p:txBody>
          <a:bodyPr>
            <a:spAutoFit/>
          </a:bodyPr>
          <a:lstStyle/>
          <a:p>
            <a:r>
              <a:rPr lang="en-CA" sz="1000" dirty="0" smtClean="0">
                <a:solidFill>
                  <a:schemeClr val="bg1">
                    <a:lumMod val="85000"/>
                    <a:lumOff val="15000"/>
                  </a:schemeClr>
                </a:solidFill>
              </a:rPr>
              <a:t>2: Summary: http</a:t>
            </a:r>
            <a:r>
              <a:rPr lang="en-CA" sz="1000" dirty="0">
                <a:solidFill>
                  <a:schemeClr val="bg1">
                    <a:lumMod val="85000"/>
                    <a:lumOff val="15000"/>
                  </a:schemeClr>
                </a:solidFill>
              </a:rPr>
              <a:t>://library.thinkquest.org/17457/volcanoes/types.cinder.php</a:t>
            </a:r>
          </a:p>
        </p:txBody>
      </p:sp>
      <p:sp>
        <p:nvSpPr>
          <p:cNvPr id="8" name="TextBox 7"/>
          <p:cNvSpPr txBox="1"/>
          <p:nvPr/>
        </p:nvSpPr>
        <p:spPr>
          <a:xfrm>
            <a:off x="-78154" y="6404646"/>
            <a:ext cx="1390124" cy="246221"/>
          </a:xfrm>
          <a:prstGeom prst="rect">
            <a:avLst/>
          </a:prstGeom>
          <a:noFill/>
        </p:spPr>
        <p:txBody>
          <a:bodyPr wrap="none" rtlCol="0">
            <a:spAutoFit/>
          </a:bodyPr>
          <a:lstStyle/>
          <a:p>
            <a:r>
              <a:rPr lang="en-US" sz="1000" dirty="0" smtClean="0">
                <a:solidFill>
                  <a:schemeClr val="bg1">
                    <a:lumMod val="85000"/>
                    <a:lumOff val="15000"/>
                  </a:schemeClr>
                </a:solidFill>
              </a:rPr>
              <a:t>3: BC Science 7 Textbook</a:t>
            </a:r>
          </a:p>
        </p:txBody>
      </p:sp>
      <p:sp>
        <p:nvSpPr>
          <p:cNvPr id="9" name="Rectangle 8"/>
          <p:cNvSpPr/>
          <p:nvPr/>
        </p:nvSpPr>
        <p:spPr>
          <a:xfrm>
            <a:off x="-89804" y="6279854"/>
            <a:ext cx="2540642" cy="246221"/>
          </a:xfrm>
          <a:prstGeom prst="rect">
            <a:avLst/>
          </a:prstGeom>
        </p:spPr>
        <p:txBody>
          <a:bodyPr wrap="none">
            <a:spAutoFit/>
          </a:bodyPr>
          <a:lstStyle/>
          <a:p>
            <a:r>
              <a:rPr lang="en-US" sz="1000" dirty="0" smtClean="0">
                <a:solidFill>
                  <a:schemeClr val="bg1">
                    <a:lumMod val="85000"/>
                    <a:lumOff val="15000"/>
                  </a:schemeClr>
                </a:solidFill>
              </a:rPr>
              <a:t>4: DK </a:t>
            </a:r>
            <a:r>
              <a:rPr lang="en-US" sz="1000" dirty="0">
                <a:solidFill>
                  <a:schemeClr val="bg1">
                    <a:lumMod val="85000"/>
                    <a:lumOff val="15000"/>
                  </a:schemeClr>
                </a:solidFill>
              </a:rPr>
              <a:t>Eyewitness Book: Volcanoes &amp; Earthquakes</a:t>
            </a:r>
          </a:p>
        </p:txBody>
      </p:sp>
    </p:spTree>
    <p:extLst>
      <p:ext uri="{BB962C8B-B14F-4D97-AF65-F5344CB8AC3E}">
        <p14:creationId xmlns:p14="http://schemas.microsoft.com/office/powerpoint/2010/main" val="1460597628"/>
      </p:ext>
    </p:extLst>
  </p:cSld>
  <p:clrMapOvr>
    <a:masterClrMapping/>
  </p:clrMapOvr>
  <mc:AlternateContent xmlns:mc="http://schemas.openxmlformats.org/markup-compatibility/2006" xmlns:p14="http://schemas.microsoft.com/office/powerpoint/2010/main">
    <mc:Choice Requires="p14">
      <p:transition spd="slow" p14:dur="1100" advTm="44208">
        <p14:switch dir="l"/>
      </p:transition>
    </mc:Choice>
    <mc:Fallback xmlns="">
      <p:transition spd="slow" advTm="44208">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Shield Volcanoes</a:t>
            </a:r>
            <a:endParaRPr lang="en-US" sz="36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p:txBody>
          <a:bodyPr>
            <a:normAutofit/>
          </a:bodyPr>
          <a:lstStyle/>
          <a:p>
            <a:pPr marL="0" indent="0">
              <a:buNone/>
            </a:pP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Almost all shield volcanoes are </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large in width </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and </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not many are </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small. The way they are formed is that many flows of runny magma spew out of the earth forming a broad sloping cone. The reason this happens is because the basaltic lava is so runny it cannot pile up in big mounds. This odd volcano usually forms under water along the mid ocean ridge or far away from the edges of tectonic plates. These volcanoes are very famous in </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fact, one </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of them is </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the same state </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of </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America as before. </a:t>
            </a:r>
            <a:r>
              <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Hawaii!  </a:t>
            </a:r>
          </a:p>
        </p:txBody>
      </p:sp>
      <p:pic>
        <p:nvPicPr>
          <p:cNvPr id="5" name="Picture 4"/>
          <p:cNvPicPr>
            <a:picLocks noChangeAspect="1"/>
          </p:cNvPicPr>
          <p:nvPr/>
        </p:nvPicPr>
        <p:blipFill>
          <a:blip r:embed="rId3"/>
          <a:stretch>
            <a:fillRect/>
          </a:stretch>
        </p:blipFill>
        <p:spPr>
          <a:xfrm>
            <a:off x="3493153" y="3799067"/>
            <a:ext cx="2230347" cy="1986271"/>
          </a:xfrm>
          <a:prstGeom prst="rect">
            <a:avLst/>
          </a:prstGeom>
          <a:ln>
            <a:noFill/>
          </a:ln>
          <a:effectLst>
            <a:softEdge rad="112500"/>
          </a:effectLst>
        </p:spPr>
      </p:pic>
      <p:sp>
        <p:nvSpPr>
          <p:cNvPr id="7" name="Rectangle 6"/>
          <p:cNvSpPr/>
          <p:nvPr/>
        </p:nvSpPr>
        <p:spPr>
          <a:xfrm>
            <a:off x="-88746" y="6653260"/>
            <a:ext cx="4572000" cy="246221"/>
          </a:xfrm>
          <a:prstGeom prst="rect">
            <a:avLst/>
          </a:prstGeom>
        </p:spPr>
        <p:txBody>
          <a:bodyPr>
            <a:spAutoFit/>
          </a:bodyPr>
          <a:lstStyle/>
          <a:p>
            <a:r>
              <a:rPr lang="en-CA" sz="1000" dirty="0" smtClean="0">
                <a:solidFill>
                  <a:schemeClr val="bg1">
                    <a:lumMod val="85000"/>
                    <a:lumOff val="15000"/>
                  </a:schemeClr>
                </a:solidFill>
              </a:rPr>
              <a:t>1: Summary &amp; Images: http</a:t>
            </a:r>
            <a:r>
              <a:rPr lang="en-CA" sz="1000" dirty="0">
                <a:solidFill>
                  <a:schemeClr val="bg1">
                    <a:lumMod val="85000"/>
                    <a:lumOff val="15000"/>
                  </a:schemeClr>
                </a:solidFill>
              </a:rPr>
              <a:t>://library.thinkquest.org/17457/volcanoes/types.shield.php</a:t>
            </a:r>
          </a:p>
        </p:txBody>
      </p:sp>
      <p:sp>
        <p:nvSpPr>
          <p:cNvPr id="6" name="TextBox 5"/>
          <p:cNvSpPr txBox="1"/>
          <p:nvPr/>
        </p:nvSpPr>
        <p:spPr>
          <a:xfrm>
            <a:off x="-81024" y="6543883"/>
            <a:ext cx="1390124" cy="246221"/>
          </a:xfrm>
          <a:prstGeom prst="rect">
            <a:avLst/>
          </a:prstGeom>
          <a:noFill/>
        </p:spPr>
        <p:txBody>
          <a:bodyPr wrap="none" rtlCol="0">
            <a:spAutoFit/>
          </a:bodyPr>
          <a:lstStyle/>
          <a:p>
            <a:r>
              <a:rPr lang="en-US" sz="1000" dirty="0" smtClean="0">
                <a:solidFill>
                  <a:schemeClr val="bg1">
                    <a:lumMod val="85000"/>
                    <a:lumOff val="15000"/>
                  </a:schemeClr>
                </a:solidFill>
              </a:rPr>
              <a:t>2: BC Science 7 Textbook</a:t>
            </a:r>
          </a:p>
        </p:txBody>
      </p:sp>
      <p:sp>
        <p:nvSpPr>
          <p:cNvPr id="8" name="Rectangle 7"/>
          <p:cNvSpPr/>
          <p:nvPr/>
        </p:nvSpPr>
        <p:spPr>
          <a:xfrm>
            <a:off x="-71396" y="6420772"/>
            <a:ext cx="2540642" cy="246221"/>
          </a:xfrm>
          <a:prstGeom prst="rect">
            <a:avLst/>
          </a:prstGeom>
        </p:spPr>
        <p:txBody>
          <a:bodyPr wrap="none">
            <a:spAutoFit/>
          </a:bodyPr>
          <a:lstStyle/>
          <a:p>
            <a:r>
              <a:rPr lang="en-US" sz="1000" dirty="0" smtClean="0">
                <a:solidFill>
                  <a:schemeClr val="bg1">
                    <a:lumMod val="85000"/>
                    <a:lumOff val="15000"/>
                  </a:schemeClr>
                </a:solidFill>
              </a:rPr>
              <a:t>3: DK </a:t>
            </a:r>
            <a:r>
              <a:rPr lang="en-US" sz="1000" dirty="0">
                <a:solidFill>
                  <a:schemeClr val="bg1">
                    <a:lumMod val="85000"/>
                    <a:lumOff val="15000"/>
                  </a:schemeClr>
                </a:solidFill>
              </a:rPr>
              <a:t>Eyewitness Book: Volcanoes &amp; Earthquakes</a:t>
            </a:r>
          </a:p>
        </p:txBody>
      </p:sp>
    </p:spTree>
    <p:extLst>
      <p:ext uri="{BB962C8B-B14F-4D97-AF65-F5344CB8AC3E}">
        <p14:creationId xmlns:p14="http://schemas.microsoft.com/office/powerpoint/2010/main" val="2168777372"/>
      </p:ext>
    </p:extLst>
  </p:cSld>
  <p:clrMapOvr>
    <a:masterClrMapping/>
  </p:clrMapOvr>
  <mc:AlternateContent xmlns:mc="http://schemas.openxmlformats.org/markup-compatibility/2006" xmlns:p14="http://schemas.microsoft.com/office/powerpoint/2010/main">
    <mc:Choice Requires="p14">
      <p:transition spd="slow" p14:dur="1100" advTm="45503">
        <p14:switch dir="r"/>
      </p:transition>
    </mc:Choice>
    <mc:Fallback xmlns="">
      <p:transition spd="slow" advTm="45503">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Composite Volcanoes</a:t>
            </a:r>
            <a:endParaRPr lang="en-US" sz="36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3"/>
          </p:nvPr>
        </p:nvSpPr>
        <p:spPr/>
        <p:txBody>
          <a:bodyPr>
            <a:normAutofit/>
          </a:bodyPr>
          <a:lstStyle/>
          <a:p>
            <a:pPr marL="0" indent="0">
              <a:buNone/>
            </a:pP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Composite volcanoes or </a:t>
            </a:r>
            <a:r>
              <a:rPr lang="en-US" sz="2000" b="1"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Strato</a:t>
            </a:r>
            <a:r>
              <a:rPr lang="en-US"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Volcanoes are very quite and have quick eruptions that only last moments. You would have to be very lucky to see the beginning of a composite volcanoes eruption. These tall volcanoes can be mistaken for mountains because of the snow caps that they get when it starts to snow. The reason for this is that these volcanoes can grow higher than 2500m in height! The way that volcanoes erupt is as if they have a bad cold because their eruptions have an explosive character!</a:t>
            </a:r>
            <a:endParaRPr lang="en-US" sz="20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5" name="Rectangle 4"/>
          <p:cNvSpPr/>
          <p:nvPr/>
        </p:nvSpPr>
        <p:spPr>
          <a:xfrm>
            <a:off x="-89804" y="6449437"/>
            <a:ext cx="2540642" cy="246221"/>
          </a:xfrm>
          <a:prstGeom prst="rect">
            <a:avLst/>
          </a:prstGeom>
        </p:spPr>
        <p:txBody>
          <a:bodyPr wrap="none">
            <a:spAutoFit/>
          </a:bodyPr>
          <a:lstStyle/>
          <a:p>
            <a:r>
              <a:rPr lang="en-US" sz="1000" dirty="0" smtClean="0">
                <a:solidFill>
                  <a:schemeClr val="bg1">
                    <a:lumMod val="85000"/>
                    <a:lumOff val="15000"/>
                  </a:schemeClr>
                </a:solidFill>
              </a:rPr>
              <a:t>3: DK </a:t>
            </a:r>
            <a:r>
              <a:rPr lang="en-US" sz="1000" dirty="0">
                <a:solidFill>
                  <a:schemeClr val="bg1">
                    <a:lumMod val="85000"/>
                    <a:lumOff val="15000"/>
                  </a:schemeClr>
                </a:solidFill>
              </a:rPr>
              <a:t>Eyewitness Book: Volcanoes &amp; Earthquakes</a:t>
            </a:r>
          </a:p>
        </p:txBody>
      </p:sp>
      <p:sp>
        <p:nvSpPr>
          <p:cNvPr id="6" name="TextBox 5"/>
          <p:cNvSpPr txBox="1"/>
          <p:nvPr/>
        </p:nvSpPr>
        <p:spPr>
          <a:xfrm>
            <a:off x="-89804" y="6338453"/>
            <a:ext cx="1390124" cy="246221"/>
          </a:xfrm>
          <a:prstGeom prst="rect">
            <a:avLst/>
          </a:prstGeom>
          <a:noFill/>
        </p:spPr>
        <p:txBody>
          <a:bodyPr wrap="none" rtlCol="0">
            <a:spAutoFit/>
          </a:bodyPr>
          <a:lstStyle/>
          <a:p>
            <a:r>
              <a:rPr lang="en-US" sz="1000" dirty="0" smtClean="0">
                <a:solidFill>
                  <a:schemeClr val="bg1">
                    <a:lumMod val="85000"/>
                    <a:lumOff val="15000"/>
                  </a:schemeClr>
                </a:solidFill>
              </a:rPr>
              <a:t>4: BC Science 7 Textbook</a:t>
            </a:r>
          </a:p>
        </p:txBody>
      </p:sp>
      <p:pic>
        <p:nvPicPr>
          <p:cNvPr id="7" name="Picture 6"/>
          <p:cNvPicPr>
            <a:picLocks noChangeAspect="1"/>
          </p:cNvPicPr>
          <p:nvPr/>
        </p:nvPicPr>
        <p:blipFill>
          <a:blip r:embed="rId3"/>
          <a:stretch>
            <a:fillRect/>
          </a:stretch>
        </p:blipFill>
        <p:spPr>
          <a:xfrm>
            <a:off x="3485609" y="3767605"/>
            <a:ext cx="2287523" cy="2037190"/>
          </a:xfrm>
          <a:prstGeom prst="rect">
            <a:avLst/>
          </a:prstGeom>
          <a:ln>
            <a:noFill/>
          </a:ln>
          <a:effectLst>
            <a:softEdge rad="112500"/>
          </a:effectLst>
        </p:spPr>
      </p:pic>
      <p:sp>
        <p:nvSpPr>
          <p:cNvPr id="8" name="Rectangle 7"/>
          <p:cNvSpPr/>
          <p:nvPr/>
        </p:nvSpPr>
        <p:spPr>
          <a:xfrm>
            <a:off x="-89804" y="6554749"/>
            <a:ext cx="4572000" cy="246221"/>
          </a:xfrm>
          <a:prstGeom prst="rect">
            <a:avLst/>
          </a:prstGeom>
        </p:spPr>
        <p:txBody>
          <a:bodyPr>
            <a:spAutoFit/>
          </a:bodyPr>
          <a:lstStyle/>
          <a:p>
            <a:r>
              <a:rPr lang="en-US" sz="1000" dirty="0" smtClean="0">
                <a:solidFill>
                  <a:srgbClr val="262626"/>
                </a:solidFill>
              </a:rPr>
              <a:t>2: http</a:t>
            </a:r>
            <a:r>
              <a:rPr lang="en-US" sz="1000" dirty="0">
                <a:solidFill>
                  <a:srgbClr val="262626"/>
                </a:solidFill>
              </a:rPr>
              <a:t>://</a:t>
            </a:r>
            <a:r>
              <a:rPr lang="en-US" sz="1000" dirty="0" err="1">
                <a:solidFill>
                  <a:srgbClr val="262626"/>
                </a:solidFill>
              </a:rPr>
              <a:t>www.cotf.edu</a:t>
            </a:r>
            <a:r>
              <a:rPr lang="en-US" sz="1000" dirty="0">
                <a:solidFill>
                  <a:srgbClr val="262626"/>
                </a:solidFill>
              </a:rPr>
              <a:t>/</a:t>
            </a:r>
            <a:r>
              <a:rPr lang="en-US" sz="1000" dirty="0" err="1">
                <a:solidFill>
                  <a:srgbClr val="262626"/>
                </a:solidFill>
              </a:rPr>
              <a:t>ete</a:t>
            </a:r>
            <a:r>
              <a:rPr lang="en-US" sz="1000" dirty="0">
                <a:solidFill>
                  <a:srgbClr val="262626"/>
                </a:solidFill>
              </a:rPr>
              <a:t>/modules/volcanoes/vtypesvolcan1.html</a:t>
            </a:r>
          </a:p>
        </p:txBody>
      </p:sp>
      <p:sp>
        <p:nvSpPr>
          <p:cNvPr id="9" name="Rectangle 8"/>
          <p:cNvSpPr/>
          <p:nvPr/>
        </p:nvSpPr>
        <p:spPr>
          <a:xfrm>
            <a:off x="-89804" y="6658267"/>
            <a:ext cx="4572000" cy="246221"/>
          </a:xfrm>
          <a:prstGeom prst="rect">
            <a:avLst/>
          </a:prstGeom>
        </p:spPr>
        <p:txBody>
          <a:bodyPr>
            <a:spAutoFit/>
          </a:bodyPr>
          <a:lstStyle/>
          <a:p>
            <a:r>
              <a:rPr lang="en-US" sz="1000" dirty="0" smtClean="0">
                <a:solidFill>
                  <a:srgbClr val="262626"/>
                </a:solidFill>
              </a:rPr>
              <a:t>1: http</a:t>
            </a:r>
            <a:r>
              <a:rPr lang="en-US" sz="1000" dirty="0">
                <a:solidFill>
                  <a:srgbClr val="262626"/>
                </a:solidFill>
              </a:rPr>
              <a:t>://</a:t>
            </a:r>
            <a:r>
              <a:rPr lang="en-US" sz="1000" dirty="0" err="1">
                <a:solidFill>
                  <a:srgbClr val="262626"/>
                </a:solidFill>
              </a:rPr>
              <a:t>library.thinkquest.org</a:t>
            </a:r>
            <a:r>
              <a:rPr lang="en-US" sz="1000" dirty="0">
                <a:solidFill>
                  <a:srgbClr val="262626"/>
                </a:solidFill>
              </a:rPr>
              <a:t>/17457/volcanoes/</a:t>
            </a:r>
            <a:r>
              <a:rPr lang="en-US" sz="1000" dirty="0" err="1">
                <a:solidFill>
                  <a:srgbClr val="262626"/>
                </a:solidFill>
              </a:rPr>
              <a:t>types.composite.php</a:t>
            </a:r>
            <a:endParaRPr lang="en-US" sz="1000" dirty="0">
              <a:solidFill>
                <a:srgbClr val="262626"/>
              </a:solidFill>
            </a:endParaRPr>
          </a:p>
        </p:txBody>
      </p:sp>
    </p:spTree>
    <p:extLst>
      <p:ext uri="{BB962C8B-B14F-4D97-AF65-F5344CB8AC3E}">
        <p14:creationId xmlns:p14="http://schemas.microsoft.com/office/powerpoint/2010/main" val="1630666493"/>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469</TotalTime>
  <Words>1722</Words>
  <Application>Microsoft Macintosh PowerPoint</Application>
  <PresentationFormat>On-screen Show (4:3)</PresentationFormat>
  <Paragraphs>112</Paragraphs>
  <Slides>15</Slides>
  <Notes>9</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Horizon</vt:lpstr>
      <vt:lpstr>Volcanoes</vt:lpstr>
      <vt:lpstr>Volcanoes</vt:lpstr>
      <vt:lpstr>Intrusive Volcanic Features</vt:lpstr>
      <vt:lpstr>Volcanic Neck</vt:lpstr>
      <vt:lpstr>Sills &amp; Dikes</vt:lpstr>
      <vt:lpstr>Types of volcanoes</vt:lpstr>
      <vt:lpstr>Cinder Cone Volcanoes</vt:lpstr>
      <vt:lpstr>Shield Volcanoes</vt:lpstr>
      <vt:lpstr>Composite Volcanoes</vt:lpstr>
      <vt:lpstr>Hot Spots</vt:lpstr>
      <vt:lpstr>Ring of fire</vt:lpstr>
      <vt:lpstr>Volcanoes &amp; People</vt:lpstr>
      <vt:lpstr>Geothermal Energy</vt:lpstr>
      <vt:lpstr>Relative Age</vt:lpstr>
      <vt:lpstr>Thank You</vt:lpstr>
    </vt:vector>
  </TitlesOfParts>
  <Company>School District #36 (Surrey)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Volcanoes</dc:title>
  <dc:creator>Information Management Services</dc:creator>
  <cp:lastModifiedBy>Information Management Services</cp:lastModifiedBy>
  <cp:revision>45</cp:revision>
  <dcterms:created xsi:type="dcterms:W3CDTF">2012-01-17T18:40:52Z</dcterms:created>
  <dcterms:modified xsi:type="dcterms:W3CDTF">2012-01-30T21:53:35Z</dcterms:modified>
</cp:coreProperties>
</file>