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4"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7" autoAdjust="0"/>
  </p:normalViewPr>
  <p:slideViewPr>
    <p:cSldViewPr snapToGrid="0" snapToObjects="1">
      <p:cViewPr varScale="1">
        <p:scale>
          <a:sx n="78" d="100"/>
          <a:sy n="78" d="100"/>
        </p:scale>
        <p:origin x="-592" y="-104"/>
      </p:cViewPr>
      <p:guideLst>
        <p:guide orient="horz" pos="2160"/>
        <p:guide pos="2880"/>
      </p:guideLst>
    </p:cSldViewPr>
  </p:slideViewPr>
  <p:outlineViewPr>
    <p:cViewPr>
      <p:scale>
        <a:sx n="33" d="100"/>
        <a:sy n="33" d="100"/>
      </p:scale>
      <p:origin x="30" y="2288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DDB8A-0863-430D-8196-D20B208C71CE}" type="datetimeFigureOut">
              <a:rPr lang="en-CA" smtClean="0"/>
              <a:pPr/>
              <a:t>12-01-30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89744-83F0-4509-BDE7-7EA335F5B1ED}" type="slidenum">
              <a:rPr lang="en-CA" smtClean="0"/>
              <a:pPr/>
              <a:t>‹#›</a:t>
            </a:fld>
            <a:endParaRPr lang="en-CA"/>
          </a:p>
        </p:txBody>
      </p:sp>
    </p:spTree>
    <p:extLst>
      <p:ext uri="{BB962C8B-B14F-4D97-AF65-F5344CB8AC3E}">
        <p14:creationId xmlns:p14="http://schemas.microsoft.com/office/powerpoint/2010/main" val="294282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D89744-83F0-4509-BDE7-7EA335F5B1ED}" type="slidenum">
              <a:rPr lang="en-CA" smtClean="0"/>
              <a:pPr/>
              <a:t>5</a:t>
            </a:fld>
            <a:endParaRPr lang="en-CA"/>
          </a:p>
        </p:txBody>
      </p:sp>
    </p:spTree>
    <p:extLst>
      <p:ext uri="{BB962C8B-B14F-4D97-AF65-F5344CB8AC3E}">
        <p14:creationId xmlns:p14="http://schemas.microsoft.com/office/powerpoint/2010/main" val="6830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8E80666-FB37-4B36-9149-507F3B0178E3}" type="datetimeFigureOut">
              <a:rPr lang="en-US" smtClean="0"/>
              <a:pPr/>
              <a:t>12-01-30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A84A37A-AFC2-4A01-80A1-FC20F2C0D5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1B2FA1-FA53-504E-B347-711FA42DC3AF}" type="datetimeFigureOut">
              <a:rPr lang="en-US" smtClean="0"/>
              <a:pPr/>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1B2FA1-FA53-504E-B347-711FA42DC3AF}" type="datetimeFigureOut">
              <a:rPr lang="en-US" smtClean="0"/>
              <a:pPr/>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31B2FA1-FA53-504E-B347-711FA42DC3AF}" type="datetimeFigureOut">
              <a:rPr lang="en-US" smtClean="0"/>
              <a:pPr/>
              <a:t>12-01-30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8E80666-FB37-4B36-9149-507F3B0178E3}" type="datetimeFigureOut">
              <a:rPr lang="en-US" smtClean="0"/>
              <a:pPr/>
              <a:t>12-01-30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D7E63A33-8271-4DD0-9C48-789913D7C11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31B2FA1-FA53-504E-B347-711FA42DC3AF}" type="datetimeFigureOut">
              <a:rPr lang="en-US" smtClean="0"/>
              <a:pPr/>
              <a:t>12-01-30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31B2FA1-FA53-504E-B347-711FA42DC3AF}" type="datetimeFigureOut">
              <a:rPr lang="en-US" smtClean="0"/>
              <a:pPr/>
              <a:t>12-01-30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7127EEC-6E2C-3247-BE64-CB5901BFA7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1B2FA1-FA53-504E-B347-711FA42DC3AF}" type="datetimeFigureOut">
              <a:rPr lang="en-US" smtClean="0"/>
              <a:pPr/>
              <a:t>12-01-30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31B2FA1-FA53-504E-B347-711FA42DC3AF}" type="datetimeFigureOut">
              <a:rPr lang="en-US" smtClean="0"/>
              <a:pPr/>
              <a:t>12-01-30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7127EEC-6E2C-3247-BE64-CB5901BFA73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31B2FA1-FA53-504E-B347-711FA42DC3AF}" type="datetimeFigureOut">
              <a:rPr lang="en-US" smtClean="0"/>
              <a:pPr/>
              <a:t>12-01-30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A84A37A-AFC2-4A01-80A1-FC20F2C0D5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31B2FA1-FA53-504E-B347-711FA42DC3AF}" type="datetimeFigureOut">
              <a:rPr lang="en-US" smtClean="0"/>
              <a:pPr/>
              <a:t>12-01-30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7127EEC-6E2C-3247-BE64-CB5901BFA7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31B2FA1-FA53-504E-B347-711FA42DC3AF}" type="datetimeFigureOut">
              <a:rPr lang="en-US" smtClean="0"/>
              <a:pPr/>
              <a:t>12-01-30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7127EEC-6E2C-3247-BE64-CB5901BFA7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Volcanoes</a:t>
            </a:r>
            <a:endParaRPr lang="en-US" dirty="0">
              <a:effectLst/>
            </a:endParaRPr>
          </a:p>
        </p:txBody>
      </p:sp>
      <p:sp>
        <p:nvSpPr>
          <p:cNvPr id="3" name="Subtitle 2"/>
          <p:cNvSpPr>
            <a:spLocks noGrp="1"/>
          </p:cNvSpPr>
          <p:nvPr>
            <p:ph type="subTitle" idx="1"/>
          </p:nvPr>
        </p:nvSpPr>
        <p:spPr/>
        <p:txBody>
          <a:bodyPr/>
          <a:lstStyle/>
          <a:p>
            <a:r>
              <a:rPr lang="en-US" dirty="0" smtClean="0"/>
              <a:t>Mickey Mouse</a:t>
            </a:r>
            <a:endParaRPr lang="en-US" dirty="0"/>
          </a:p>
        </p:txBody>
      </p:sp>
    </p:spTree>
    <p:extLst>
      <p:ext uri="{BB962C8B-B14F-4D97-AF65-F5344CB8AC3E}">
        <p14:creationId xmlns:p14="http://schemas.microsoft.com/office/powerpoint/2010/main" val="379260650"/>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Spots</a:t>
            </a:r>
            <a:endParaRPr lang="en-US" dirty="0"/>
          </a:p>
        </p:txBody>
      </p:sp>
      <p:sp>
        <p:nvSpPr>
          <p:cNvPr id="3" name="Content Placeholder 2"/>
          <p:cNvSpPr>
            <a:spLocks noGrp="1"/>
          </p:cNvSpPr>
          <p:nvPr>
            <p:ph idx="1"/>
          </p:nvPr>
        </p:nvSpPr>
        <p:spPr>
          <a:xfrm>
            <a:off x="457200" y="1430047"/>
            <a:ext cx="4097045" cy="4572000"/>
          </a:xfrm>
        </p:spPr>
        <p:txBody>
          <a:bodyPr>
            <a:normAutofit lnSpcReduction="10000"/>
          </a:bodyPr>
          <a:lstStyle/>
          <a:p>
            <a:pPr marL="0" indent="0">
              <a:buNone/>
            </a:pPr>
            <a:endParaRPr lang="en-US" dirty="0"/>
          </a:p>
          <a:p>
            <a:r>
              <a:rPr lang="en-US" sz="2000" dirty="0"/>
              <a:t>Hot spots are hot materials that rise from the core of the mantle boundary.  Also, the hot spot causes melting.  For this reason, because the tectonic plates move across from each other</a:t>
            </a:r>
            <a:r>
              <a:rPr lang="en-US" sz="2000" dirty="0" smtClean="0"/>
              <a:t>, </a:t>
            </a:r>
            <a:r>
              <a:rPr lang="en-US" sz="2000" dirty="0"/>
              <a:t>the volcano becomes dormant after a while and then a new volcano is formed as the plates shift. Also, a hot spot is a volcanic area that is hot compared to other places in the volcano</a:t>
            </a:r>
            <a:r>
              <a:rPr lang="en-US" sz="2000" dirty="0" smtClean="0"/>
              <a:t>.</a:t>
            </a:r>
          </a:p>
          <a:p>
            <a:endParaRPr lang="en-US" sz="1300" dirty="0"/>
          </a:p>
          <a:p>
            <a:pPr marL="64008" indent="0">
              <a:buNone/>
            </a:pPr>
            <a:r>
              <a:rPr lang="en-US" sz="1300" dirty="0" smtClean="0"/>
              <a:t>http://en.wikipedia.org/wiki/volcanoes</a:t>
            </a:r>
            <a:endParaRPr lang="en-US" sz="13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512430"/>
            <a:ext cx="3755873" cy="28319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69828" y="2066124"/>
            <a:ext cx="3426102" cy="369332"/>
          </a:xfrm>
          <a:prstGeom prst="rect">
            <a:avLst/>
          </a:prstGeom>
        </p:spPr>
        <p:txBody>
          <a:bodyPr wrap="square">
            <a:spAutoFit/>
          </a:bodyPr>
          <a:lstStyle/>
          <a:p>
            <a:r>
              <a:rPr lang="en-US" dirty="0" smtClean="0"/>
              <a:t>Red spots = major hot spots.</a:t>
            </a:r>
            <a:endParaRPr lang="en-CA" dirty="0"/>
          </a:p>
        </p:txBody>
      </p:sp>
      <p:sp>
        <p:nvSpPr>
          <p:cNvPr id="5" name="Rectangle 4"/>
          <p:cNvSpPr/>
          <p:nvPr/>
        </p:nvSpPr>
        <p:spPr>
          <a:xfrm>
            <a:off x="5278145" y="5415381"/>
            <a:ext cx="3524065" cy="276999"/>
          </a:xfrm>
          <a:prstGeom prst="rect">
            <a:avLst/>
          </a:prstGeom>
        </p:spPr>
        <p:txBody>
          <a:bodyPr wrap="square">
            <a:spAutoFit/>
          </a:bodyPr>
          <a:lstStyle/>
          <a:p>
            <a:r>
              <a:rPr lang="en-CA" sz="1200" dirty="0"/>
              <a:t>http://www.mantleplumes.org/VolcanicBombs.html</a:t>
            </a:r>
          </a:p>
        </p:txBody>
      </p:sp>
    </p:spTree>
    <p:extLst>
      <p:ext uri="{BB962C8B-B14F-4D97-AF65-F5344CB8AC3E}">
        <p14:creationId xmlns:p14="http://schemas.microsoft.com/office/powerpoint/2010/main" val="49127259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of Fire</a:t>
            </a:r>
            <a:endParaRPr lang="en-US" dirty="0"/>
          </a:p>
        </p:txBody>
      </p:sp>
      <p:sp>
        <p:nvSpPr>
          <p:cNvPr id="3" name="Content Placeholder 2"/>
          <p:cNvSpPr>
            <a:spLocks noGrp="1"/>
          </p:cNvSpPr>
          <p:nvPr>
            <p:ph idx="1"/>
          </p:nvPr>
        </p:nvSpPr>
        <p:spPr>
          <a:xfrm>
            <a:off x="457200" y="1882808"/>
            <a:ext cx="4026023" cy="4207274"/>
          </a:xfrm>
        </p:spPr>
        <p:txBody>
          <a:bodyPr>
            <a:normAutofit lnSpcReduction="10000"/>
          </a:bodyPr>
          <a:lstStyle/>
          <a:p>
            <a:pPr marL="0" indent="0">
              <a:buNone/>
            </a:pPr>
            <a:endParaRPr lang="en-US" dirty="0"/>
          </a:p>
          <a:p>
            <a:r>
              <a:rPr lang="en-US" sz="2000" dirty="0"/>
              <a:t>The Ring of fire is an area where very large earthquakes and volcanic eruptions occur.  Also the ring of fire is an area of the earth in which circles around the pacific ocean.  Did you know, that the ring of fire is eighty percent located with volcanoes also eighty one percent if all the volcanoes causes the largest earthquakes</a:t>
            </a:r>
          </a:p>
          <a:p>
            <a:pPr marL="64008" indent="0">
              <a:buNone/>
            </a:pPr>
            <a:r>
              <a:rPr lang="en-US" dirty="0"/>
              <a:t> </a:t>
            </a:r>
            <a:r>
              <a:rPr lang="en-US" sz="1200" dirty="0" smtClean="0"/>
              <a:t>http;//en.wikipedia.org/wiki/pacific _ring-of-fire</a:t>
            </a:r>
            <a:endParaRPr lang="en-US"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422" y="2343706"/>
            <a:ext cx="3185415" cy="2362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4364" y="4705814"/>
            <a:ext cx="3256257" cy="461665"/>
          </a:xfrm>
          <a:prstGeom prst="rect">
            <a:avLst/>
          </a:prstGeom>
        </p:spPr>
        <p:txBody>
          <a:bodyPr wrap="square">
            <a:spAutoFit/>
          </a:bodyPr>
          <a:lstStyle/>
          <a:p>
            <a:pPr marL="64008" indent="0">
              <a:buNone/>
            </a:pPr>
            <a:r>
              <a:rPr lang="en-US" sz="1200" dirty="0"/>
              <a:t> http;//en.wikipedia.org/wiki/pacific _ring-of-fire</a:t>
            </a:r>
          </a:p>
        </p:txBody>
      </p:sp>
    </p:spTree>
    <p:extLst>
      <p:ext uri="{BB962C8B-B14F-4D97-AF65-F5344CB8AC3E}">
        <p14:creationId xmlns:p14="http://schemas.microsoft.com/office/powerpoint/2010/main" val="274959859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people live near Volcanoes?</a:t>
            </a:r>
            <a:endParaRPr lang="en-US" dirty="0"/>
          </a:p>
        </p:txBody>
      </p:sp>
      <p:sp>
        <p:nvSpPr>
          <p:cNvPr id="3" name="Content Placeholder 2"/>
          <p:cNvSpPr>
            <a:spLocks noGrp="1"/>
          </p:cNvSpPr>
          <p:nvPr>
            <p:ph idx="1"/>
          </p:nvPr>
        </p:nvSpPr>
        <p:spPr>
          <a:xfrm>
            <a:off x="457200" y="1882808"/>
            <a:ext cx="4620827" cy="4677790"/>
          </a:xfrm>
        </p:spPr>
        <p:txBody>
          <a:bodyPr>
            <a:normAutofit fontScale="92500" lnSpcReduction="10000"/>
          </a:bodyPr>
          <a:lstStyle/>
          <a:p>
            <a:pPr marL="0" indent="0">
              <a:buNone/>
            </a:pPr>
            <a:endParaRPr lang="en-US" sz="2000" dirty="0"/>
          </a:p>
          <a:p>
            <a:r>
              <a:rPr lang="en-US" sz="2000" dirty="0"/>
              <a:t>I think it would be scary and dangerous to live near volcanoes.  But after all, the volcanoes have very bad explosions with liquid rock, ash, poisonous gasses and red hot clouds and usually killing people.  But it’s true that people are risking their lives to live very close to volcanoes.  People say that they chosen to live their because they think it is perfectly safe to live near volcanoes because they think on long periods of times when it erupts, those that do erupt possibly are thought of the people who live there as, being the people that knew what happened</a:t>
            </a:r>
            <a:r>
              <a:rPr lang="en-US" sz="2000" dirty="0" smtClean="0"/>
              <a:t>.</a:t>
            </a:r>
          </a:p>
          <a:p>
            <a:endParaRPr lang="en-US" sz="2000" dirty="0"/>
          </a:p>
          <a:p>
            <a:pPr marL="64008" indent="0">
              <a:buNone/>
            </a:pPr>
            <a:r>
              <a:rPr lang="en-US" sz="1200" dirty="0" smtClean="0"/>
              <a:t>http://www.geography</a:t>
            </a:r>
            <a:endParaRPr lang="en-US" sz="1300" dirty="0"/>
          </a:p>
        </p:txBody>
      </p:sp>
    </p:spTree>
    <p:extLst>
      <p:ext uri="{BB962C8B-B14F-4D97-AF65-F5344CB8AC3E}">
        <p14:creationId xmlns:p14="http://schemas.microsoft.com/office/powerpoint/2010/main" val="188765532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Intrusive Volcanic Features</a:t>
            </a:r>
            <a:endParaRPr lang="en-US" dirty="0"/>
          </a:p>
        </p:txBody>
      </p:sp>
      <p:sp>
        <p:nvSpPr>
          <p:cNvPr id="3" name="Content Placeholder 2"/>
          <p:cNvSpPr>
            <a:spLocks noGrp="1"/>
          </p:cNvSpPr>
          <p:nvPr>
            <p:ph idx="1"/>
          </p:nvPr>
        </p:nvSpPr>
        <p:spPr>
          <a:xfrm>
            <a:off x="457200" y="2078117"/>
            <a:ext cx="3733060" cy="3967576"/>
          </a:xfrm>
        </p:spPr>
        <p:txBody>
          <a:bodyPr>
            <a:normAutofit fontScale="85000" lnSpcReduction="10000"/>
          </a:bodyPr>
          <a:lstStyle/>
          <a:p>
            <a:pPr marL="0" indent="0">
              <a:buNone/>
            </a:pPr>
            <a:endParaRPr lang="en-US" sz="2000" dirty="0"/>
          </a:p>
          <a:p>
            <a:r>
              <a:rPr lang="en-US" sz="2000" dirty="0"/>
              <a:t>Intrusive volcanic features are landforms from the cooling and crystallization of magmas beneath the surface, by the </a:t>
            </a:r>
            <a:r>
              <a:rPr lang="en-US" sz="2000" dirty="0" smtClean="0"/>
              <a:t>erosion of rock.  As a result,  </a:t>
            </a:r>
            <a:r>
              <a:rPr lang="en-US" sz="2000" dirty="0"/>
              <a:t>intrusive </a:t>
            </a:r>
            <a:r>
              <a:rPr lang="en-US" sz="2000" dirty="0" smtClean="0"/>
              <a:t>landforms on the earth’s </a:t>
            </a:r>
            <a:r>
              <a:rPr lang="en-US" sz="2000" dirty="0"/>
              <a:t>surface.  Also, the secret of intrusive landforms is based on landform size and shape</a:t>
            </a:r>
            <a:r>
              <a:rPr lang="en-US" sz="2000" dirty="0" smtClean="0"/>
              <a:t>.</a:t>
            </a:r>
          </a:p>
          <a:p>
            <a:endParaRPr lang="en-US" sz="2000" dirty="0"/>
          </a:p>
          <a:p>
            <a:pPr marL="64008" indent="0">
              <a:buNone/>
            </a:pPr>
            <a:r>
              <a:rPr lang="en-US" sz="1200" dirty="0" smtClean="0"/>
              <a:t>Site.co.uk/pages/physical/earth/volcanoes/volcanoliving.html</a:t>
            </a:r>
            <a:endParaRPr lang="en-US" sz="1400" dirty="0"/>
          </a:p>
          <a:p>
            <a:pPr marL="64008" indent="0">
              <a:buNone/>
            </a:pPr>
            <a:r>
              <a:rPr lang="en-US" sz="2000" dirty="0"/>
              <a:t> </a:t>
            </a:r>
          </a:p>
          <a:p>
            <a:pPr marL="64008" indent="0">
              <a:buNone/>
            </a:pPr>
            <a:r>
              <a:rPr lang="en-US"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884" y="2482188"/>
            <a:ext cx="2833814" cy="18767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68584" y="4358936"/>
            <a:ext cx="2407749" cy="461665"/>
          </a:xfrm>
          <a:prstGeom prst="rect">
            <a:avLst/>
          </a:prstGeom>
        </p:spPr>
        <p:txBody>
          <a:bodyPr wrap="square">
            <a:spAutoFit/>
          </a:bodyPr>
          <a:lstStyle/>
          <a:p>
            <a:r>
              <a:rPr lang="en-CA" sz="1200" dirty="0"/>
              <a:t>http://www.physicalgeography.net/fundamentals/10j.html</a:t>
            </a:r>
          </a:p>
        </p:txBody>
      </p:sp>
    </p:spTree>
    <p:extLst>
      <p:ext uri="{BB962C8B-B14F-4D97-AF65-F5344CB8AC3E}">
        <p14:creationId xmlns:p14="http://schemas.microsoft.com/office/powerpoint/2010/main" val="3310432317"/>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Volcanic Neck</a:t>
            </a:r>
            <a:endParaRPr lang="en-US" dirty="0"/>
          </a:p>
        </p:txBody>
      </p:sp>
      <p:sp>
        <p:nvSpPr>
          <p:cNvPr id="3" name="Content Placeholder 2"/>
          <p:cNvSpPr>
            <a:spLocks noGrp="1"/>
          </p:cNvSpPr>
          <p:nvPr>
            <p:ph idx="1"/>
          </p:nvPr>
        </p:nvSpPr>
        <p:spPr>
          <a:xfrm>
            <a:off x="457200" y="1882808"/>
            <a:ext cx="4070412" cy="4572000"/>
          </a:xfrm>
        </p:spPr>
        <p:txBody>
          <a:bodyPr>
            <a:normAutofit fontScale="85000" lnSpcReduction="20000"/>
          </a:bodyPr>
          <a:lstStyle/>
          <a:p>
            <a:pPr marL="0" indent="0">
              <a:buNone/>
            </a:pPr>
            <a:endParaRPr lang="en-US" dirty="0"/>
          </a:p>
          <a:p>
            <a:r>
              <a:rPr lang="en-US" sz="2200" dirty="0"/>
              <a:t>A Volcanic Neck is like a top of a tooth paste bottle but is made out of solid rock.  </a:t>
            </a:r>
            <a:r>
              <a:rPr lang="en-US" sz="2200" dirty="0" smtClean="0"/>
              <a:t>As </a:t>
            </a:r>
            <a:r>
              <a:rPr lang="en-US" sz="2200" dirty="0"/>
              <a:t>well, volcanic necks are very rare and when it </a:t>
            </a:r>
            <a:r>
              <a:rPr lang="en-US" sz="2200" dirty="0" smtClean="0"/>
              <a:t>plugs, </a:t>
            </a:r>
            <a:r>
              <a:rPr lang="en-US" sz="2200" dirty="0"/>
              <a:t>the volcano it is often </a:t>
            </a:r>
            <a:r>
              <a:rPr lang="en-US" sz="2200" dirty="0" smtClean="0"/>
              <a:t>an eruption.</a:t>
            </a:r>
            <a:r>
              <a:rPr lang="en-US" sz="2200" dirty="0"/>
              <a:t>  </a:t>
            </a:r>
            <a:r>
              <a:rPr lang="en-US" sz="2200" dirty="0" smtClean="0"/>
              <a:t>Then, </a:t>
            </a:r>
            <a:r>
              <a:rPr lang="en-US" sz="2200" dirty="0"/>
              <a:t>the plug is broken up into ash and rock in a second.  However, if the pressure isn’t hard enough than the plug cools and </a:t>
            </a:r>
            <a:r>
              <a:rPr lang="en-US" sz="2200" dirty="0" smtClean="0"/>
              <a:t>hardens </a:t>
            </a:r>
            <a:r>
              <a:rPr lang="en-US" sz="2200" dirty="0"/>
              <a:t>deep into the earth.  A cool fact about the volcanic neck is that the type of erosion that happens will define the shape of the volcanic neck</a:t>
            </a:r>
            <a:r>
              <a:rPr lang="en-US" sz="2200" dirty="0" smtClean="0"/>
              <a:t>.</a:t>
            </a:r>
          </a:p>
          <a:p>
            <a:endParaRPr lang="en-US" sz="2200" dirty="0"/>
          </a:p>
          <a:p>
            <a:pPr marL="64008" indent="0">
              <a:buNone/>
            </a:pPr>
            <a:r>
              <a:rPr lang="en-US" sz="1200" dirty="0" smtClean="0"/>
              <a:t>http://en.wikipedia.org/wiki/volocanicneck_geology</a:t>
            </a:r>
            <a:endParaRPr lang="en-US" sz="13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671" y="2252078"/>
            <a:ext cx="2861477" cy="206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33134" y="4332754"/>
            <a:ext cx="2654423" cy="646331"/>
          </a:xfrm>
          <a:prstGeom prst="rect">
            <a:avLst/>
          </a:prstGeom>
        </p:spPr>
        <p:txBody>
          <a:bodyPr wrap="square">
            <a:spAutoFit/>
          </a:bodyPr>
          <a:lstStyle/>
          <a:p>
            <a:r>
              <a:rPr lang="en-CA" sz="1200" dirty="0"/>
              <a:t>http://www.terragalleria.com/america/wyoming/devils-tower/picture.uswy8387.html</a:t>
            </a:r>
          </a:p>
        </p:txBody>
      </p:sp>
    </p:spTree>
    <p:extLst>
      <p:ext uri="{BB962C8B-B14F-4D97-AF65-F5344CB8AC3E}">
        <p14:creationId xmlns:p14="http://schemas.microsoft.com/office/powerpoint/2010/main" val="182383637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Sill</a:t>
            </a:r>
            <a:endParaRPr lang="en-US" dirty="0"/>
          </a:p>
        </p:txBody>
      </p:sp>
      <p:sp>
        <p:nvSpPr>
          <p:cNvPr id="3" name="Content Placeholder 2"/>
          <p:cNvSpPr>
            <a:spLocks noGrp="1"/>
          </p:cNvSpPr>
          <p:nvPr>
            <p:ph idx="1"/>
          </p:nvPr>
        </p:nvSpPr>
        <p:spPr>
          <a:xfrm>
            <a:off x="457200" y="1776461"/>
            <a:ext cx="4221332" cy="4490990"/>
          </a:xfrm>
        </p:spPr>
        <p:txBody>
          <a:bodyPr>
            <a:normAutofit/>
          </a:bodyPr>
          <a:lstStyle/>
          <a:p>
            <a:pPr marL="0" indent="0">
              <a:buNone/>
            </a:pPr>
            <a:endParaRPr lang="en-US" sz="2000" dirty="0"/>
          </a:p>
          <a:p>
            <a:r>
              <a:rPr lang="en-US" sz="2000" dirty="0"/>
              <a:t>Sills are always side by side to </a:t>
            </a:r>
            <a:r>
              <a:rPr lang="en-US" sz="2000" dirty="0" smtClean="0"/>
              <a:t>bed </a:t>
            </a:r>
            <a:r>
              <a:rPr lang="en-US" sz="2000" dirty="0"/>
              <a:t>layers of </a:t>
            </a:r>
            <a:r>
              <a:rPr lang="en-US" sz="2000" dirty="0" smtClean="0"/>
              <a:t> </a:t>
            </a:r>
            <a:r>
              <a:rPr lang="en-US" sz="2000" dirty="0"/>
              <a:t>surrounding rock.  Usually they are up and down although </a:t>
            </a:r>
            <a:r>
              <a:rPr lang="en-US" sz="2000" dirty="0" smtClean="0"/>
              <a:t>tectonic plates </a:t>
            </a:r>
            <a:r>
              <a:rPr lang="en-US" sz="2000" dirty="0"/>
              <a:t>can cause rotation of sills and also </a:t>
            </a:r>
            <a:r>
              <a:rPr lang="en-US" sz="2000" dirty="0" smtClean="0"/>
              <a:t>they can </a:t>
            </a:r>
            <a:r>
              <a:rPr lang="en-US" sz="2000" dirty="0"/>
              <a:t>be confused by </a:t>
            </a:r>
            <a:r>
              <a:rPr lang="en-US" sz="2000" dirty="0" smtClean="0"/>
              <a:t>lava. However, </a:t>
            </a:r>
            <a:r>
              <a:rPr lang="en-US" sz="2000" dirty="0"/>
              <a:t>there are several differences between them.  Did you know, that lava will show weathering on their upper surface where sills are still covered by country rock</a:t>
            </a:r>
            <a:r>
              <a:rPr lang="en-US" sz="2000" dirty="0" smtClean="0"/>
              <a:t>.</a:t>
            </a:r>
          </a:p>
          <a:p>
            <a:endParaRPr lang="en-US" sz="2000" dirty="0"/>
          </a:p>
          <a:p>
            <a:pPr marL="64008" indent="0">
              <a:buNone/>
            </a:pPr>
            <a:r>
              <a:rPr lang="en-US" sz="1300" dirty="0" smtClean="0"/>
              <a:t>http://en.wikipedia.org/wiki/sill_geology</a:t>
            </a:r>
            <a:endParaRPr lang="en-US" sz="13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914" y="2333625"/>
            <a:ext cx="3009900" cy="2190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79364" y="4531903"/>
            <a:ext cx="2512380" cy="461665"/>
          </a:xfrm>
          <a:prstGeom prst="rect">
            <a:avLst/>
          </a:prstGeom>
        </p:spPr>
        <p:txBody>
          <a:bodyPr wrap="square">
            <a:spAutoFit/>
          </a:bodyPr>
          <a:lstStyle/>
          <a:p>
            <a:r>
              <a:rPr lang="en-CA" sz="1200" dirty="0"/>
              <a:t>http://www.psrd.hawaii.edu/Dec96/Nakhlites.html</a:t>
            </a:r>
          </a:p>
        </p:txBody>
      </p:sp>
      <p:sp>
        <p:nvSpPr>
          <p:cNvPr id="39" name="Content Placeholder 2"/>
          <p:cNvSpPr txBox="1">
            <a:spLocks/>
          </p:cNvSpPr>
          <p:nvPr/>
        </p:nvSpPr>
        <p:spPr>
          <a:xfrm>
            <a:off x="21892797" y="8758284"/>
            <a:ext cx="4221332" cy="449099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40" name="Content Placeholder 2"/>
          <p:cNvSpPr txBox="1">
            <a:spLocks/>
          </p:cNvSpPr>
          <p:nvPr/>
        </p:nvSpPr>
        <p:spPr>
          <a:xfrm>
            <a:off x="21955588" y="8758284"/>
            <a:ext cx="4221332" cy="449099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41" name="Content Placeholder 2"/>
          <p:cNvSpPr txBox="1">
            <a:spLocks/>
          </p:cNvSpPr>
          <p:nvPr/>
        </p:nvSpPr>
        <p:spPr>
          <a:xfrm>
            <a:off x="21955588" y="7678104"/>
            <a:ext cx="4221332" cy="57941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47" name="Content Placeholder 2"/>
          <p:cNvSpPr txBox="1">
            <a:spLocks/>
          </p:cNvSpPr>
          <p:nvPr/>
        </p:nvSpPr>
        <p:spPr>
          <a:xfrm>
            <a:off x="22578597" y="7959998"/>
            <a:ext cx="4221332" cy="57941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48" name="Content Placeholder 2"/>
          <p:cNvSpPr txBox="1">
            <a:spLocks/>
          </p:cNvSpPr>
          <p:nvPr/>
        </p:nvSpPr>
        <p:spPr>
          <a:xfrm>
            <a:off x="26674347" y="9125903"/>
            <a:ext cx="4221332" cy="449099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49" name="Content Placeholder 2"/>
          <p:cNvSpPr txBox="1">
            <a:spLocks/>
          </p:cNvSpPr>
          <p:nvPr/>
        </p:nvSpPr>
        <p:spPr>
          <a:xfrm>
            <a:off x="26737138" y="9125903"/>
            <a:ext cx="4221332" cy="449099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
        <p:nvSpPr>
          <p:cNvPr id="50" name="Content Placeholder 2"/>
          <p:cNvSpPr txBox="1">
            <a:spLocks/>
          </p:cNvSpPr>
          <p:nvPr/>
        </p:nvSpPr>
        <p:spPr>
          <a:xfrm>
            <a:off x="26737138" y="8045723"/>
            <a:ext cx="4221332" cy="57941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buFont typeface="Wingdings 2"/>
              <a:buNone/>
            </a:pPr>
            <a:endParaRPr lang="en-US" sz="2000" smtClean="0"/>
          </a:p>
          <a:p>
            <a:r>
              <a:rPr lang="en-US" sz="2000" smtClean="0"/>
              <a:t>Sills are always side by side to bed layers of  surrounding rock.  Usually they are up and down although tectonic plates can cause rotation of sills and also they can be confused by lava. However, there are several differences between them.  Did you know, that lava will show weathering on their upper surface where sills are still covered by country rock.</a:t>
            </a:r>
            <a:endParaRPr lang="en-US" sz="2000" dirty="0"/>
          </a:p>
        </p:txBody>
      </p:sp>
    </p:spTree>
    <p:extLst>
      <p:ext uri="{BB962C8B-B14F-4D97-AF65-F5344CB8AC3E}">
        <p14:creationId xmlns:p14="http://schemas.microsoft.com/office/powerpoint/2010/main" val="308094838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Dike</a:t>
            </a:r>
            <a:endParaRPr lang="en-US" dirty="0"/>
          </a:p>
        </p:txBody>
      </p:sp>
      <p:sp>
        <p:nvSpPr>
          <p:cNvPr id="3" name="Content Placeholder 2"/>
          <p:cNvSpPr>
            <a:spLocks noGrp="1"/>
          </p:cNvSpPr>
          <p:nvPr>
            <p:ph idx="1"/>
          </p:nvPr>
        </p:nvSpPr>
        <p:spPr>
          <a:xfrm>
            <a:off x="457200" y="1882807"/>
            <a:ext cx="4070412" cy="4660035"/>
          </a:xfrm>
        </p:spPr>
        <p:txBody>
          <a:bodyPr>
            <a:normAutofit lnSpcReduction="10000"/>
          </a:bodyPr>
          <a:lstStyle/>
          <a:p>
            <a:pPr marL="0" indent="0">
              <a:buNone/>
            </a:pPr>
            <a:endParaRPr lang="en-US" sz="2000" dirty="0"/>
          </a:p>
          <a:p>
            <a:r>
              <a:rPr lang="en-US" sz="2000" dirty="0"/>
              <a:t>A dike is an opening layer or bodies of rock.  Also, dikes are sheets of magma that cut through the layering of rocks</a:t>
            </a:r>
            <a:r>
              <a:rPr lang="en-US" sz="2000" dirty="0" smtClean="0"/>
              <a:t>.</a:t>
            </a:r>
            <a:r>
              <a:rPr lang="en-US" sz="2000" dirty="0"/>
              <a:t> </a:t>
            </a:r>
            <a:r>
              <a:rPr lang="en-US" sz="2000" dirty="0" smtClean="0"/>
              <a:t> In addition to this, </a:t>
            </a:r>
            <a:r>
              <a:rPr lang="en-US" sz="2000" dirty="0"/>
              <a:t>dikes form when magma rises and </a:t>
            </a:r>
            <a:r>
              <a:rPr lang="en-US" sz="2000" dirty="0" smtClean="0"/>
              <a:t>then it fractures.  Then this </a:t>
            </a:r>
            <a:r>
              <a:rPr lang="en-US" sz="2000" dirty="0"/>
              <a:t>forms a new crack by pushing its way </a:t>
            </a:r>
            <a:r>
              <a:rPr lang="en-US" sz="2000" dirty="0" smtClean="0"/>
              <a:t>through </a:t>
            </a:r>
            <a:r>
              <a:rPr lang="en-US" sz="2000" dirty="0"/>
              <a:t>the rock and then it becomes solid</a:t>
            </a:r>
            <a:r>
              <a:rPr lang="en-US" sz="2000" dirty="0" smtClean="0"/>
              <a:t>.</a:t>
            </a:r>
            <a:r>
              <a:rPr lang="en-US" sz="2000" dirty="0"/>
              <a:t> </a:t>
            </a:r>
            <a:r>
              <a:rPr lang="en-US" sz="2000" dirty="0" smtClean="0"/>
              <a:t> Also, hundreds </a:t>
            </a:r>
            <a:r>
              <a:rPr lang="en-US" sz="2000" dirty="0"/>
              <a:t>of dikes can break the cone and inner core of a volcano sometimes even making it weaker.  </a:t>
            </a:r>
            <a:endParaRPr lang="en-US" sz="2000" dirty="0" smtClean="0"/>
          </a:p>
          <a:p>
            <a:endParaRPr lang="en-US" sz="1300" dirty="0"/>
          </a:p>
          <a:p>
            <a:pPr marL="64008" indent="0">
              <a:buNone/>
            </a:pPr>
            <a:r>
              <a:rPr lang="en-US" sz="1300" dirty="0" smtClean="0"/>
              <a:t>http://en.wikipedia.org/wiki/dike_geology</a:t>
            </a:r>
            <a:endParaRPr lang="en-US" sz="13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338" y="2185249"/>
            <a:ext cx="2517867" cy="3079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7624" y="5282215"/>
            <a:ext cx="3049296" cy="276999"/>
          </a:xfrm>
          <a:prstGeom prst="rect">
            <a:avLst/>
          </a:prstGeom>
        </p:spPr>
        <p:txBody>
          <a:bodyPr wrap="none">
            <a:spAutoFit/>
          </a:bodyPr>
          <a:lstStyle/>
          <a:p>
            <a:r>
              <a:rPr lang="en-CA" sz="1200" dirty="0"/>
              <a:t>http://www.cripplebush.net/pages/dike1.htm</a:t>
            </a:r>
          </a:p>
        </p:txBody>
      </p:sp>
    </p:spTree>
    <p:extLst>
      <p:ext uri="{BB962C8B-B14F-4D97-AF65-F5344CB8AC3E}">
        <p14:creationId xmlns:p14="http://schemas.microsoft.com/office/powerpoint/2010/main" val="418778752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from inside the Earth</a:t>
            </a:r>
            <a:endParaRPr lang="en-US" dirty="0"/>
          </a:p>
        </p:txBody>
      </p:sp>
      <p:sp>
        <p:nvSpPr>
          <p:cNvPr id="3" name="Content Placeholder 2"/>
          <p:cNvSpPr>
            <a:spLocks noGrp="1"/>
          </p:cNvSpPr>
          <p:nvPr>
            <p:ph idx="1"/>
          </p:nvPr>
        </p:nvSpPr>
        <p:spPr>
          <a:xfrm>
            <a:off x="457200" y="1882808"/>
            <a:ext cx="3564384" cy="4491359"/>
          </a:xfrm>
        </p:spPr>
        <p:txBody>
          <a:bodyPr>
            <a:normAutofit/>
          </a:bodyPr>
          <a:lstStyle/>
          <a:p>
            <a:pPr marL="0" indent="0">
              <a:buNone/>
            </a:pPr>
            <a:endParaRPr lang="en-US" sz="2000" dirty="0"/>
          </a:p>
          <a:p>
            <a:r>
              <a:rPr lang="en-US" sz="2000" dirty="0"/>
              <a:t>  </a:t>
            </a:r>
            <a:r>
              <a:rPr lang="en-US" sz="2000" dirty="0" smtClean="0"/>
              <a:t> </a:t>
            </a:r>
            <a:r>
              <a:rPr lang="en-US" sz="2000" dirty="0"/>
              <a:t>T</a:t>
            </a:r>
            <a:r>
              <a:rPr lang="en-US" sz="2000" dirty="0" smtClean="0"/>
              <a:t>here </a:t>
            </a:r>
            <a:r>
              <a:rPr lang="en-US" sz="2000" dirty="0"/>
              <a:t>is another kind of energy and it is called geothermal energy and geothermal energy is to heat people’s houses and to make electricity, by digging deep wells and pumping the heated underground water or steam to the surface</a:t>
            </a:r>
            <a:r>
              <a:rPr lang="en-US" sz="2000" dirty="0" smtClean="0"/>
              <a:t>.</a:t>
            </a:r>
          </a:p>
          <a:p>
            <a:endParaRPr lang="en-US" sz="2000" dirty="0"/>
          </a:p>
          <a:p>
            <a:pPr marL="64008" indent="0">
              <a:buNone/>
            </a:pPr>
            <a:r>
              <a:rPr lang="en-US" sz="1200" dirty="0" smtClean="0"/>
              <a:t>http://www.geography4kids.com/files/en_intro.html</a:t>
            </a:r>
            <a:endParaRPr lang="en-US"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773" y="2014954"/>
            <a:ext cx="3033389" cy="3033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38137"/>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Energy</a:t>
            </a:r>
            <a:endParaRPr lang="en-US" dirty="0"/>
          </a:p>
        </p:txBody>
      </p:sp>
      <p:sp>
        <p:nvSpPr>
          <p:cNvPr id="3" name="Content Placeholder 2"/>
          <p:cNvSpPr>
            <a:spLocks noGrp="1"/>
          </p:cNvSpPr>
          <p:nvPr>
            <p:ph idx="1"/>
          </p:nvPr>
        </p:nvSpPr>
        <p:spPr>
          <a:xfrm>
            <a:off x="457200" y="1392948"/>
            <a:ext cx="4665216" cy="4793200"/>
          </a:xfrm>
        </p:spPr>
        <p:txBody>
          <a:bodyPr>
            <a:normAutofit fontScale="92500" lnSpcReduction="20000"/>
          </a:bodyPr>
          <a:lstStyle/>
          <a:p>
            <a:pPr marL="0" indent="0">
              <a:buNone/>
            </a:pPr>
            <a:endParaRPr lang="en-US" dirty="0"/>
          </a:p>
          <a:p>
            <a:r>
              <a:rPr lang="en-US" sz="2000" dirty="0"/>
              <a:t>Geothermal energy is heat from within the earth.  We can use that steam and hot water to make the inside of the earth to heat buildings or make electricity</a:t>
            </a:r>
            <a:r>
              <a:rPr lang="en-US" sz="2000" dirty="0" smtClean="0"/>
              <a:t>.</a:t>
            </a:r>
            <a:r>
              <a:rPr lang="en-US" sz="2000" dirty="0"/>
              <a:t> </a:t>
            </a:r>
            <a:r>
              <a:rPr lang="en-US" sz="2000" dirty="0" smtClean="0"/>
              <a:t> Geothermal energy </a:t>
            </a:r>
            <a:r>
              <a:rPr lang="en-US" sz="2000" dirty="0"/>
              <a:t>is an ongoing energy source because the water is refilled by rainfalls and the heat </a:t>
            </a:r>
            <a:r>
              <a:rPr lang="en-US" sz="2000" dirty="0" smtClean="0"/>
              <a:t>is </a:t>
            </a:r>
            <a:r>
              <a:rPr lang="en-US" sz="2000" dirty="0"/>
              <a:t>making inside the earth.  On the other hand, steam is not used directly because it contains so many minerals that it could clog pipes and poison the water materials.  Also, the heat from underground steam is used to make electricity or to heat water materials and they are used to make houses warm and so we can have hot water to use</a:t>
            </a:r>
            <a:r>
              <a:rPr lang="en-US" sz="2000" dirty="0" smtClean="0"/>
              <a:t>.</a:t>
            </a:r>
          </a:p>
          <a:p>
            <a:endParaRPr lang="en-US" sz="1400" dirty="0"/>
          </a:p>
          <a:p>
            <a:pPr marL="64008" indent="0">
              <a:buNone/>
            </a:pPr>
            <a:r>
              <a:rPr lang="en-US" sz="1400" dirty="0" smtClean="0"/>
              <a:t>http://www.edinformaticts.com/math_science/alternitive_energy/geothermal/geothermal_enrgy_basics.htm</a:t>
            </a:r>
            <a:endParaRPr lang="en-US" sz="1400"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424" y="2180254"/>
            <a:ext cx="1912407" cy="28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80952" y="5086905"/>
            <a:ext cx="2623352" cy="461665"/>
          </a:xfrm>
          <a:prstGeom prst="rect">
            <a:avLst/>
          </a:prstGeom>
        </p:spPr>
        <p:txBody>
          <a:bodyPr wrap="square">
            <a:spAutoFit/>
          </a:bodyPr>
          <a:lstStyle/>
          <a:p>
            <a:r>
              <a:rPr lang="en-CA" sz="1200" dirty="0"/>
              <a:t>http://www.daviddarling.info/encyclopedia/G/AE_geothermal_energy.html</a:t>
            </a:r>
          </a:p>
        </p:txBody>
      </p:sp>
    </p:spTree>
    <p:extLst>
      <p:ext uri="{BB962C8B-B14F-4D97-AF65-F5344CB8AC3E}">
        <p14:creationId xmlns:p14="http://schemas.microsoft.com/office/powerpoint/2010/main" val="196106867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Relative age of Rocks</a:t>
            </a:r>
            <a:endParaRPr lang="en-US" dirty="0"/>
          </a:p>
        </p:txBody>
      </p:sp>
      <p:sp>
        <p:nvSpPr>
          <p:cNvPr id="3" name="Content Placeholder 2"/>
          <p:cNvSpPr>
            <a:spLocks noGrp="1"/>
          </p:cNvSpPr>
          <p:nvPr>
            <p:ph idx="1"/>
          </p:nvPr>
        </p:nvSpPr>
        <p:spPr>
          <a:xfrm>
            <a:off x="457200" y="1471328"/>
            <a:ext cx="4487662" cy="3887677"/>
          </a:xfrm>
        </p:spPr>
        <p:txBody>
          <a:bodyPr>
            <a:normAutofit fontScale="92500" lnSpcReduction="10000"/>
          </a:bodyPr>
          <a:lstStyle/>
          <a:p>
            <a:pPr marL="0" indent="0">
              <a:buNone/>
            </a:pPr>
            <a:r>
              <a:rPr lang="en-US" dirty="0"/>
              <a:t> </a:t>
            </a:r>
          </a:p>
          <a:p>
            <a:r>
              <a:rPr lang="en-US" sz="2000" dirty="0"/>
              <a:t>The first person to study on the age of rocks was James </a:t>
            </a:r>
            <a:r>
              <a:rPr lang="en-US" sz="2000" dirty="0" smtClean="0"/>
              <a:t>Hutton.  </a:t>
            </a:r>
            <a:r>
              <a:rPr lang="en-US" sz="2000" dirty="0"/>
              <a:t>T</a:t>
            </a:r>
            <a:r>
              <a:rPr lang="en-US" sz="2000" dirty="0" smtClean="0"/>
              <a:t>here </a:t>
            </a:r>
            <a:r>
              <a:rPr lang="en-US" sz="2000" dirty="0"/>
              <a:t>are two kinds of relative ages of rocks which </a:t>
            </a:r>
            <a:r>
              <a:rPr lang="en-US" sz="2000" dirty="0" smtClean="0"/>
              <a:t>are:</a:t>
            </a:r>
          </a:p>
          <a:p>
            <a:r>
              <a:rPr lang="en-US" sz="2000" dirty="0" smtClean="0"/>
              <a:t> </a:t>
            </a:r>
            <a:r>
              <a:rPr lang="en-US" sz="2000" dirty="0"/>
              <a:t>The principal of superposition and relative age.  </a:t>
            </a:r>
            <a:endParaRPr lang="en-US" sz="2000" dirty="0" smtClean="0"/>
          </a:p>
          <a:p>
            <a:r>
              <a:rPr lang="en-US" sz="2000" dirty="0" smtClean="0"/>
              <a:t> Also</a:t>
            </a:r>
            <a:r>
              <a:rPr lang="en-US" sz="2000" dirty="0"/>
              <a:t>, to find out whether a material is younger or older in other surrounding material on the objects</a:t>
            </a:r>
            <a:r>
              <a:rPr lang="en-US" sz="2000" dirty="0" smtClean="0"/>
              <a:t>.</a:t>
            </a:r>
          </a:p>
          <a:p>
            <a:endParaRPr lang="en-US" sz="1400" dirty="0"/>
          </a:p>
          <a:p>
            <a:pPr marL="64008" indent="0">
              <a:buNone/>
            </a:pPr>
            <a:r>
              <a:rPr lang="en-US" sz="1400" dirty="0" smtClean="0"/>
              <a:t>http://www.ehow.com/how_6538444_relative-age-rocks.html</a:t>
            </a:r>
            <a:endParaRPr lang="en-US" sz="1400" dirty="0"/>
          </a:p>
          <a:p>
            <a:pPr marL="64008" indent="0">
              <a:buNone/>
            </a:pPr>
            <a:r>
              <a:rPr lang="en-US" sz="1400" dirty="0"/>
              <a:t> </a:t>
            </a:r>
            <a:r>
              <a:rPr lang="en-US" sz="1400" dirty="0" smtClean="0"/>
              <a:t>http://www.geology.ar.gov/pdf/relative%20age%20dating.pdf</a:t>
            </a:r>
            <a:endParaRPr lang="en-US" sz="1400" dirty="0"/>
          </a:p>
        </p:txBody>
      </p:sp>
    </p:spTree>
    <p:extLst>
      <p:ext uri="{BB962C8B-B14F-4D97-AF65-F5344CB8AC3E}">
        <p14:creationId xmlns:p14="http://schemas.microsoft.com/office/powerpoint/2010/main" val="4048744003"/>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Volcanoes</a:t>
            </a:r>
            <a:endParaRPr lang="en-US" dirty="0"/>
          </a:p>
        </p:txBody>
      </p:sp>
      <p:sp>
        <p:nvSpPr>
          <p:cNvPr id="3" name="Content Placeholder 2"/>
          <p:cNvSpPr>
            <a:spLocks noGrp="1"/>
          </p:cNvSpPr>
          <p:nvPr>
            <p:ph idx="1"/>
          </p:nvPr>
        </p:nvSpPr>
        <p:spPr>
          <a:xfrm>
            <a:off x="168675" y="2787588"/>
            <a:ext cx="5184560" cy="3941686"/>
          </a:xfrm>
        </p:spPr>
        <p:txBody>
          <a:bodyPr>
            <a:normAutofit fontScale="25000" lnSpcReduction="20000"/>
          </a:bodyPr>
          <a:lstStyle/>
          <a:p>
            <a:endParaRPr lang="en-US" sz="8000" dirty="0"/>
          </a:p>
          <a:p>
            <a:r>
              <a:rPr lang="en-US" sz="8000" dirty="0" smtClean="0"/>
              <a:t>Volcanoes </a:t>
            </a:r>
            <a:r>
              <a:rPr lang="en-US" sz="8000" dirty="0"/>
              <a:t>are mountains where </a:t>
            </a:r>
            <a:r>
              <a:rPr lang="en-US" sz="8000" dirty="0" smtClean="0"/>
              <a:t>lava erupts from </a:t>
            </a:r>
            <a:r>
              <a:rPr lang="en-US" sz="8000" dirty="0"/>
              <a:t>the ground.  However, most volcanoes have a crater around the top and when they are </a:t>
            </a:r>
            <a:r>
              <a:rPr lang="en-US" sz="8000" dirty="0" smtClean="0"/>
              <a:t>active, </a:t>
            </a:r>
            <a:r>
              <a:rPr lang="en-US" sz="8000" dirty="0"/>
              <a:t>materials pour out of the volcano.  Also, did you know volcanoes are generally found </a:t>
            </a:r>
            <a:r>
              <a:rPr lang="en-US" sz="8000" dirty="0" smtClean="0"/>
              <a:t>where </a:t>
            </a:r>
            <a:r>
              <a:rPr lang="en-US" sz="8000" dirty="0"/>
              <a:t>tectonic plates </a:t>
            </a:r>
            <a:r>
              <a:rPr lang="en-US" sz="8000" dirty="0" smtClean="0"/>
              <a:t> diverge </a:t>
            </a:r>
            <a:r>
              <a:rPr lang="en-US" sz="8000" dirty="0"/>
              <a:t>and </a:t>
            </a:r>
            <a:r>
              <a:rPr lang="en-US" sz="8000" dirty="0" smtClean="0"/>
              <a:t>converge? </a:t>
            </a:r>
            <a:r>
              <a:rPr lang="en-US" sz="8000" dirty="0"/>
              <a:t>Some types of volcanoes are </a:t>
            </a:r>
            <a:r>
              <a:rPr lang="en-US" sz="8000" dirty="0" smtClean="0"/>
              <a:t>Composite, </a:t>
            </a:r>
            <a:r>
              <a:rPr lang="en-US" sz="8000" dirty="0"/>
              <a:t>Cinder </a:t>
            </a:r>
            <a:r>
              <a:rPr lang="en-US" sz="8000" dirty="0" smtClean="0"/>
              <a:t>Cone and, </a:t>
            </a:r>
            <a:r>
              <a:rPr lang="en-US" sz="8000" dirty="0"/>
              <a:t>shield </a:t>
            </a:r>
            <a:r>
              <a:rPr lang="en-US" sz="8000" dirty="0" smtClean="0"/>
              <a:t>volcanoes .  Volcanoes </a:t>
            </a:r>
            <a:r>
              <a:rPr lang="en-US" sz="8000" dirty="0"/>
              <a:t>release lava, smoke and ash</a:t>
            </a:r>
            <a:r>
              <a:rPr lang="en-US" sz="8000" dirty="0" smtClean="0"/>
              <a:t>.</a:t>
            </a:r>
          </a:p>
          <a:p>
            <a:pPr marL="64008" indent="0">
              <a:buNone/>
            </a:pPr>
            <a:endParaRPr lang="en-US" dirty="0" smtClean="0"/>
          </a:p>
          <a:p>
            <a:pPr marL="64008" indent="0">
              <a:buNone/>
            </a:pPr>
            <a:endParaRPr lang="en-US" dirty="0"/>
          </a:p>
          <a:p>
            <a:pPr marL="64008" indent="0">
              <a:buNone/>
            </a:pPr>
            <a:endParaRPr lang="en-US" dirty="0" smtClean="0"/>
          </a:p>
          <a:p>
            <a:pPr marL="64008" indent="0">
              <a:buNone/>
            </a:pPr>
            <a:r>
              <a:rPr lang="en-US" sz="4800" dirty="0" smtClean="0"/>
              <a:t>http://simple.wikipedia.org/wiki/volcano</a:t>
            </a:r>
          </a:p>
          <a:p>
            <a:pPr marL="64008" indent="0">
              <a:buNone/>
            </a:pPr>
            <a:r>
              <a:rPr lang="en-US" sz="4800" dirty="0" smtClean="0"/>
              <a:t>http://dictionary.reference.com/browse/volcano</a:t>
            </a:r>
          </a:p>
          <a:p>
            <a:pPr marL="64008" indent="0">
              <a:buNone/>
            </a:pPr>
            <a:r>
              <a:rPr lang="en-US" sz="4800" dirty="0" smtClean="0"/>
              <a:t>http://www.essortment.com/volcano-information-61762.html</a:t>
            </a:r>
          </a:p>
          <a:p>
            <a:pPr marL="64008" indent="0">
              <a:buNone/>
            </a:pPr>
            <a:r>
              <a:rPr lang="en-US" sz="4800" dirty="0" smtClean="0"/>
              <a:t>Text book</a:t>
            </a:r>
          </a:p>
          <a:p>
            <a:pPr marL="64008" indent="0">
              <a:buNone/>
            </a:pPr>
            <a:r>
              <a:rPr lang="en-US" dirty="0" smtClean="0"/>
              <a:t>                                  </a:t>
            </a:r>
          </a:p>
          <a:p>
            <a:pPr marL="64008" indent="0">
              <a:buNone/>
            </a:pPr>
            <a:r>
              <a:rPr lang="en-US" dirty="0" smtClean="0"/>
              <a:t>                                                                                                                                                             </a:t>
            </a:r>
          </a:p>
          <a:p>
            <a:pPr marL="64008" indent="0">
              <a:buNone/>
            </a:pPr>
            <a:r>
              <a:rPr lang="en-US" dirty="0" smtClean="0"/>
              <a:t>                                                                                                                                                                                                                                </a:t>
            </a:r>
          </a:p>
          <a:p>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 </a:t>
            </a:r>
            <a:r>
              <a:rPr lang="en-US" dirty="0" smtClean="0"/>
              <a:t>                                                                                                                              </a:t>
            </a:r>
          </a:p>
          <a:p>
            <a:pPr marL="0" indent="0">
              <a:buNone/>
            </a:pPr>
            <a:r>
              <a:rPr lang="en-US" dirty="0"/>
              <a:t> </a:t>
            </a:r>
            <a:r>
              <a:rPr lang="en-US" dirty="0" smtClean="0"/>
              <a:t>                                                                                                                                                                         </a:t>
            </a:r>
            <a:endParaRPr lang="en-US" dirty="0"/>
          </a:p>
        </p:txBody>
      </p:sp>
      <p:pic>
        <p:nvPicPr>
          <p:cNvPr id="4" name="Picture 3" descr="volcano-erup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981" y="3068138"/>
            <a:ext cx="3125984" cy="2641536"/>
          </a:xfrm>
          <a:prstGeom prst="rect">
            <a:avLst/>
          </a:prstGeom>
          <a:ln>
            <a:noFill/>
          </a:ln>
          <a:effectLst>
            <a:softEdge rad="112500"/>
          </a:effectLst>
        </p:spPr>
      </p:pic>
      <p:sp>
        <p:nvSpPr>
          <p:cNvPr id="5" name="Rectangle 4"/>
          <p:cNvSpPr/>
          <p:nvPr/>
        </p:nvSpPr>
        <p:spPr>
          <a:xfrm>
            <a:off x="6112276" y="5815553"/>
            <a:ext cx="2707689" cy="461665"/>
          </a:xfrm>
          <a:prstGeom prst="rect">
            <a:avLst/>
          </a:prstGeom>
        </p:spPr>
        <p:txBody>
          <a:bodyPr wrap="square">
            <a:spAutoFit/>
          </a:bodyPr>
          <a:lstStyle/>
          <a:p>
            <a:r>
              <a:rPr lang="en-CA" sz="1200" dirty="0"/>
              <a:t>http://www.sciencebase.com/science-blog/recent-volcanic-eruptions.html</a:t>
            </a:r>
          </a:p>
        </p:txBody>
      </p:sp>
    </p:spTree>
    <p:extLst>
      <p:ext uri="{BB962C8B-B14F-4D97-AF65-F5344CB8AC3E}">
        <p14:creationId xmlns:p14="http://schemas.microsoft.com/office/powerpoint/2010/main" val="142138592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principal of superposition</a:t>
            </a:r>
            <a:endParaRPr lang="en-US" dirty="0"/>
          </a:p>
        </p:txBody>
      </p:sp>
      <p:sp>
        <p:nvSpPr>
          <p:cNvPr id="3" name="Content Placeholder 2"/>
          <p:cNvSpPr>
            <a:spLocks noGrp="1"/>
          </p:cNvSpPr>
          <p:nvPr>
            <p:ph idx="1"/>
          </p:nvPr>
        </p:nvSpPr>
        <p:spPr>
          <a:xfrm>
            <a:off x="288525" y="1443896"/>
            <a:ext cx="5668392" cy="4296050"/>
          </a:xfrm>
        </p:spPr>
        <p:txBody>
          <a:bodyPr>
            <a:normAutofit lnSpcReduction="10000"/>
          </a:bodyPr>
          <a:lstStyle/>
          <a:p>
            <a:pPr marL="0" indent="0">
              <a:buNone/>
            </a:pPr>
            <a:endParaRPr lang="en-US" dirty="0"/>
          </a:p>
          <a:p>
            <a:pPr marL="64008" indent="0">
              <a:buNone/>
            </a:pPr>
            <a:r>
              <a:rPr lang="en-US" sz="2400" dirty="0"/>
              <a:t> </a:t>
            </a:r>
          </a:p>
          <a:p>
            <a:r>
              <a:rPr lang="en-US" sz="2400" dirty="0"/>
              <a:t>The principal of superposition may be applied to waves because whenever two or more waves </a:t>
            </a:r>
            <a:r>
              <a:rPr lang="en-US" sz="2400" dirty="0" smtClean="0"/>
              <a:t>travel </a:t>
            </a:r>
            <a:r>
              <a:rPr lang="en-US" sz="2400" dirty="0"/>
              <a:t>through the same time</a:t>
            </a:r>
            <a:r>
              <a:rPr lang="en-US" sz="2400" dirty="0" smtClean="0"/>
              <a:t>.  Then </a:t>
            </a:r>
            <a:r>
              <a:rPr lang="en-US" sz="2400" dirty="0"/>
              <a:t>they have to pass through each other without being bugged.  Also, when two waves are exactly the same, they travel in the same direction on a string</a:t>
            </a:r>
            <a:r>
              <a:rPr lang="en-US" sz="2400" dirty="0" smtClean="0"/>
              <a:t>.</a:t>
            </a:r>
          </a:p>
          <a:p>
            <a:endParaRPr lang="en-US" sz="1300" dirty="0"/>
          </a:p>
          <a:p>
            <a:pPr marL="64008" indent="0">
              <a:buNone/>
            </a:pPr>
            <a:r>
              <a:rPr lang="en-US" sz="1300" dirty="0" smtClean="0"/>
              <a:t>http://thefreedictionary.com/principal+of+superstition</a:t>
            </a:r>
            <a:endParaRPr lang="en-US" sz="1300" dirty="0"/>
          </a:p>
          <a:p>
            <a:pPr marL="64008" indent="0">
              <a:buNone/>
            </a:pPr>
            <a:r>
              <a:rPr lang="en-US" sz="1300" dirty="0"/>
              <a:t> </a:t>
            </a:r>
          </a:p>
        </p:txBody>
      </p:sp>
    </p:spTree>
    <p:extLst>
      <p:ext uri="{BB962C8B-B14F-4D97-AF65-F5344CB8AC3E}">
        <p14:creationId xmlns:p14="http://schemas.microsoft.com/office/powerpoint/2010/main" val="3142083130"/>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age</a:t>
            </a:r>
            <a:endParaRPr lang="en-US" dirty="0"/>
          </a:p>
        </p:txBody>
      </p:sp>
      <p:sp>
        <p:nvSpPr>
          <p:cNvPr id="3" name="Content Placeholder 2"/>
          <p:cNvSpPr>
            <a:spLocks noGrp="1"/>
          </p:cNvSpPr>
          <p:nvPr>
            <p:ph idx="1"/>
          </p:nvPr>
        </p:nvSpPr>
        <p:spPr>
          <a:xfrm>
            <a:off x="457200" y="1882808"/>
            <a:ext cx="4212454" cy="4411460"/>
          </a:xfrm>
        </p:spPr>
        <p:txBody>
          <a:bodyPr>
            <a:normAutofit fontScale="70000" lnSpcReduction="20000"/>
          </a:bodyPr>
          <a:lstStyle/>
          <a:p>
            <a:pPr marL="0" indent="0">
              <a:buNone/>
            </a:pPr>
            <a:endParaRPr lang="en-US" sz="2400" dirty="0"/>
          </a:p>
          <a:p>
            <a:r>
              <a:rPr lang="en-US" sz="2600" dirty="0"/>
              <a:t>How to find the age of the rock is when you look at any fossils the rock may contain.  However, another hint to see the relative age is ‘’what’s on the top rule’’ which is you can find the layers of rocks in a cliff or a hillside and the younger rocks are on the top which means the older rocks are on the bottom.  But these two hints of how to find the relative age are only given which ones the younger rock and which ones the older rock.  On the other hand, the ages of the rock of years is called the Absolute age. </a:t>
            </a:r>
            <a:r>
              <a:rPr lang="en-US" sz="2400" dirty="0"/>
              <a:t> </a:t>
            </a:r>
            <a:endParaRPr lang="en-US" sz="2400" dirty="0" smtClean="0"/>
          </a:p>
          <a:p>
            <a:endParaRPr lang="en-US" sz="2400" dirty="0"/>
          </a:p>
          <a:p>
            <a:pPr marL="64008" indent="0">
              <a:buNone/>
            </a:pPr>
            <a:r>
              <a:rPr lang="en-US" sz="2400" dirty="0" smtClean="0"/>
              <a:t>http://wikipedia.com</a:t>
            </a:r>
            <a:endParaRPr lang="en-US" sz="2400" dirty="0"/>
          </a:p>
          <a:p>
            <a:pPr marL="64008" indent="0">
              <a:buNone/>
            </a:pPr>
            <a:r>
              <a:rPr lang="en-US" dirty="0"/>
              <a:t> </a:t>
            </a:r>
          </a:p>
        </p:txBody>
      </p:sp>
    </p:spTree>
    <p:extLst>
      <p:ext uri="{BB962C8B-B14F-4D97-AF65-F5344CB8AC3E}">
        <p14:creationId xmlns:p14="http://schemas.microsoft.com/office/powerpoint/2010/main" val="361498393"/>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age</a:t>
            </a:r>
            <a:endParaRPr lang="en-US" dirty="0"/>
          </a:p>
        </p:txBody>
      </p:sp>
      <p:sp>
        <p:nvSpPr>
          <p:cNvPr id="3" name="Content Placeholder 2"/>
          <p:cNvSpPr>
            <a:spLocks noGrp="1"/>
          </p:cNvSpPr>
          <p:nvPr>
            <p:ph idx="1"/>
          </p:nvPr>
        </p:nvSpPr>
        <p:spPr>
          <a:xfrm>
            <a:off x="457200" y="1882808"/>
            <a:ext cx="4159188" cy="4322683"/>
          </a:xfrm>
        </p:spPr>
        <p:txBody>
          <a:bodyPr>
            <a:normAutofit fontScale="92500" lnSpcReduction="10000"/>
          </a:bodyPr>
          <a:lstStyle/>
          <a:p>
            <a:pPr marL="0" indent="0">
              <a:buNone/>
            </a:pPr>
            <a:endParaRPr lang="en-US" dirty="0"/>
          </a:p>
          <a:p>
            <a:r>
              <a:rPr lang="en-US" sz="2000" dirty="0"/>
              <a:t>The absolute age is the numbers of ages of rocks, events, or objects.  Also, the absolute age of fossils is knowing the ages of the other kinds of rocks.  On the other hand, the absolute age is the measurement of ages in years.  To find out the actual age of rocks, minerals and fossils is in years before to day.     </a:t>
            </a:r>
            <a:endParaRPr lang="en-US" sz="2000" dirty="0" smtClean="0"/>
          </a:p>
          <a:p>
            <a:endParaRPr lang="en-US" sz="2000" dirty="0"/>
          </a:p>
          <a:p>
            <a:pPr marL="64008" indent="0">
              <a:buNone/>
            </a:pPr>
            <a:r>
              <a:rPr lang="en-US" sz="1200" dirty="0" smtClean="0"/>
              <a:t>http://edhelper.com/readingcomprehension_37_84.html</a:t>
            </a:r>
            <a:r>
              <a:rPr lang="en-US" dirty="0"/>
              <a:t>  </a:t>
            </a:r>
          </a:p>
          <a:p>
            <a:pPr marL="64008" indent="0">
              <a:buNone/>
            </a:pPr>
            <a:r>
              <a:rPr lang="en-US" dirty="0"/>
              <a:t> </a:t>
            </a:r>
          </a:p>
        </p:txBody>
      </p:sp>
    </p:spTree>
    <p:extLst>
      <p:ext uri="{BB962C8B-B14F-4D97-AF65-F5344CB8AC3E}">
        <p14:creationId xmlns:p14="http://schemas.microsoft.com/office/powerpoint/2010/main" val="3275206862"/>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time scale</a:t>
            </a:r>
            <a:endParaRPr lang="en-US" dirty="0"/>
          </a:p>
        </p:txBody>
      </p:sp>
      <p:sp>
        <p:nvSpPr>
          <p:cNvPr id="3" name="Content Placeholder 2"/>
          <p:cNvSpPr>
            <a:spLocks noGrp="1"/>
          </p:cNvSpPr>
          <p:nvPr>
            <p:ph idx="1"/>
          </p:nvPr>
        </p:nvSpPr>
        <p:spPr>
          <a:xfrm>
            <a:off x="181992" y="1882808"/>
            <a:ext cx="4558683" cy="4313806"/>
          </a:xfrm>
        </p:spPr>
        <p:txBody>
          <a:bodyPr>
            <a:normAutofit/>
          </a:bodyPr>
          <a:lstStyle/>
          <a:p>
            <a:pPr marL="0" indent="0">
              <a:buNone/>
            </a:pPr>
            <a:endParaRPr lang="en-US" dirty="0"/>
          </a:p>
          <a:p>
            <a:r>
              <a:rPr lang="en-US" sz="2000" dirty="0"/>
              <a:t>The geological time scale provides a system called chronologic measurement relating to time that is used.  However, the geological time scale  uses standard color codes of the united states of geological survey.  Also a cool fact is that the first person that needed to understand geological time scale was the miners  </a:t>
            </a:r>
            <a:endParaRPr lang="en-US" sz="2000" dirty="0" smtClean="0"/>
          </a:p>
          <a:p>
            <a:endParaRPr lang="en-US" sz="1200" dirty="0"/>
          </a:p>
          <a:p>
            <a:pPr marL="64008" indent="0">
              <a:buNone/>
            </a:pPr>
            <a:r>
              <a:rPr lang="en-US" sz="1200" dirty="0" smtClean="0"/>
              <a:t>http://en.wikipedia.org/wiki/geologic_time_scale</a:t>
            </a:r>
            <a:endParaRPr lang="en-US" sz="120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117" y="2354803"/>
            <a:ext cx="2873683" cy="275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98585" y="5190724"/>
            <a:ext cx="3333565" cy="461665"/>
          </a:xfrm>
          <a:prstGeom prst="rect">
            <a:avLst/>
          </a:prstGeom>
        </p:spPr>
        <p:txBody>
          <a:bodyPr wrap="square">
            <a:spAutoFit/>
          </a:bodyPr>
          <a:lstStyle/>
          <a:p>
            <a:r>
              <a:rPr lang="en-CA" sz="1200" dirty="0"/>
              <a:t>http://en.wikipedia.org/wiki/Geological_time_scale</a:t>
            </a:r>
          </a:p>
        </p:txBody>
      </p:sp>
    </p:spTree>
    <p:extLst>
      <p:ext uri="{BB962C8B-B14F-4D97-AF65-F5344CB8AC3E}">
        <p14:creationId xmlns:p14="http://schemas.microsoft.com/office/powerpoint/2010/main" val="24020005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volcanoes erupt?</a:t>
            </a:r>
            <a:endParaRPr lang="en-US" dirty="0"/>
          </a:p>
        </p:txBody>
      </p:sp>
      <p:sp>
        <p:nvSpPr>
          <p:cNvPr id="3" name="Content Placeholder 2"/>
          <p:cNvSpPr>
            <a:spLocks noGrp="1"/>
          </p:cNvSpPr>
          <p:nvPr>
            <p:ph idx="1"/>
          </p:nvPr>
        </p:nvSpPr>
        <p:spPr>
          <a:xfrm>
            <a:off x="457200" y="1882808"/>
            <a:ext cx="3582140" cy="3843289"/>
          </a:xfrm>
        </p:spPr>
        <p:txBody>
          <a:bodyPr>
            <a:normAutofit fontScale="92500" lnSpcReduction="10000"/>
          </a:bodyPr>
          <a:lstStyle/>
          <a:p>
            <a:pPr marL="0" indent="0">
              <a:buNone/>
            </a:pPr>
            <a:endParaRPr lang="en-US" sz="2000" dirty="0"/>
          </a:p>
          <a:p>
            <a:r>
              <a:rPr lang="en-US" sz="2000" dirty="0"/>
              <a:t>Volcanoes exist at weak points in the earth’s crust. On the other hand, active volcanoes act like giant plugs that hold back molten rock.  Under this plug, pressure builds up until eventually the volcano explodes.</a:t>
            </a:r>
          </a:p>
          <a:p>
            <a:pPr marL="64008" indent="0">
              <a:buNone/>
            </a:pPr>
            <a:endParaRPr lang="en-US" dirty="0" smtClean="0"/>
          </a:p>
          <a:p>
            <a:pPr marL="64008" indent="0">
              <a:buNone/>
            </a:pPr>
            <a:endParaRPr lang="en-US" dirty="0"/>
          </a:p>
          <a:p>
            <a:pPr marL="64008" indent="0">
              <a:buNone/>
            </a:pPr>
            <a:r>
              <a:rPr lang="en-US" sz="1300" dirty="0" smtClean="0"/>
              <a:t>Library book </a:t>
            </a:r>
            <a:endParaRPr lang="en-US" sz="13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28" y="2371722"/>
            <a:ext cx="2180023" cy="26886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6147" y="5060417"/>
            <a:ext cx="2099570" cy="646331"/>
          </a:xfrm>
          <a:prstGeom prst="rect">
            <a:avLst/>
          </a:prstGeom>
        </p:spPr>
        <p:txBody>
          <a:bodyPr wrap="square">
            <a:spAutoFit/>
          </a:bodyPr>
          <a:lstStyle/>
          <a:p>
            <a:r>
              <a:rPr lang="en-CA" sz="1200" dirty="0"/>
              <a:t>http://www.michaelmcfadyenscuba.info/viewpage.php?page_id=40</a:t>
            </a:r>
          </a:p>
        </p:txBody>
      </p:sp>
    </p:spTree>
    <p:extLst>
      <p:ext uri="{BB962C8B-B14F-4D97-AF65-F5344CB8AC3E}">
        <p14:creationId xmlns:p14="http://schemas.microsoft.com/office/powerpoint/2010/main" val="1797989927"/>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t>
            </a:r>
            <a:r>
              <a:rPr lang="en-US" smtClean="0"/>
              <a:t>lava flow?</a:t>
            </a:r>
            <a:endParaRPr lang="en-US"/>
          </a:p>
        </p:txBody>
      </p:sp>
      <p:sp>
        <p:nvSpPr>
          <p:cNvPr id="3" name="Content Placeholder 2"/>
          <p:cNvSpPr>
            <a:spLocks noGrp="1"/>
          </p:cNvSpPr>
          <p:nvPr>
            <p:ph idx="1"/>
          </p:nvPr>
        </p:nvSpPr>
        <p:spPr>
          <a:xfrm>
            <a:off x="457200" y="1882808"/>
            <a:ext cx="4239087" cy="3488182"/>
          </a:xfrm>
        </p:spPr>
        <p:txBody>
          <a:bodyPr/>
          <a:lstStyle/>
          <a:p>
            <a:pPr marL="0" indent="0">
              <a:buNone/>
            </a:pPr>
            <a:endParaRPr lang="en-US" dirty="0"/>
          </a:p>
          <a:p>
            <a:r>
              <a:rPr lang="en-US" sz="2000" dirty="0"/>
              <a:t>Lava is rock that is so hot it melts.  Than it </a:t>
            </a:r>
            <a:r>
              <a:rPr lang="en-US" sz="2000" dirty="0" smtClean="0"/>
              <a:t>blast </a:t>
            </a:r>
            <a:r>
              <a:rPr lang="en-US" sz="2000" dirty="0"/>
              <a:t>out of volcanoes when they erupt, burning a orange river of fire.  As soon as lava cools down it hardens, forming dozens of different types of rocks</a:t>
            </a:r>
            <a:r>
              <a:rPr lang="en-US" sz="2000" dirty="0" smtClean="0"/>
              <a:t>.</a:t>
            </a:r>
          </a:p>
          <a:p>
            <a:endParaRPr lang="en-US" sz="2000" dirty="0"/>
          </a:p>
          <a:p>
            <a:pPr marL="64008" indent="0">
              <a:buNone/>
            </a:pPr>
            <a:r>
              <a:rPr lang="en-US" sz="1200" dirty="0" smtClean="0"/>
              <a:t>Library book</a:t>
            </a:r>
            <a:endParaRPr lang="en-US" sz="1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330" y="2531015"/>
            <a:ext cx="3510847" cy="19788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28758" y="4509856"/>
            <a:ext cx="2728824" cy="276999"/>
          </a:xfrm>
          <a:prstGeom prst="rect">
            <a:avLst/>
          </a:prstGeom>
        </p:spPr>
        <p:txBody>
          <a:bodyPr wrap="none">
            <a:spAutoFit/>
          </a:bodyPr>
          <a:lstStyle/>
          <a:p>
            <a:r>
              <a:rPr lang="en-CA" sz="1200" dirty="0"/>
              <a:t>http://www.abc.net.au/wa/tv/earth.htm</a:t>
            </a:r>
          </a:p>
        </p:txBody>
      </p:sp>
    </p:spTree>
    <p:extLst>
      <p:ext uri="{BB962C8B-B14F-4D97-AF65-F5344CB8AC3E}">
        <p14:creationId xmlns:p14="http://schemas.microsoft.com/office/powerpoint/2010/main" val="198038444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Eruptions</a:t>
            </a:r>
            <a:endParaRPr lang="en-US" dirty="0"/>
          </a:p>
        </p:txBody>
      </p:sp>
      <p:sp>
        <p:nvSpPr>
          <p:cNvPr id="3" name="Content Placeholder 2"/>
          <p:cNvSpPr>
            <a:spLocks noGrp="1"/>
          </p:cNvSpPr>
          <p:nvPr>
            <p:ph idx="1"/>
          </p:nvPr>
        </p:nvSpPr>
        <p:spPr>
          <a:xfrm>
            <a:off x="244136" y="1464737"/>
            <a:ext cx="4958179" cy="5131372"/>
          </a:xfrm>
        </p:spPr>
        <p:txBody>
          <a:bodyPr>
            <a:normAutofit lnSpcReduction="10000"/>
          </a:bodyPr>
          <a:lstStyle/>
          <a:p>
            <a:endParaRPr lang="en-US" dirty="0"/>
          </a:p>
          <a:p>
            <a:r>
              <a:rPr lang="en-US" sz="2000" dirty="0"/>
              <a:t>Eruption means when materials of liquid gases explode.  Also, whenever the volcano </a:t>
            </a:r>
            <a:r>
              <a:rPr lang="en-US" sz="2000" dirty="0" smtClean="0"/>
              <a:t>explodes, </a:t>
            </a:r>
            <a:r>
              <a:rPr lang="en-US" sz="2000" dirty="0"/>
              <a:t>it </a:t>
            </a:r>
            <a:r>
              <a:rPr lang="en-US" sz="2000" dirty="0" smtClean="0"/>
              <a:t>is an labeled </a:t>
            </a:r>
            <a:r>
              <a:rPr lang="en-US" sz="2000" dirty="0"/>
              <a:t>active volcano.  However, when volcanic </a:t>
            </a:r>
            <a:r>
              <a:rPr lang="en-US" sz="2000" dirty="0" smtClean="0"/>
              <a:t>eruptions happen suddenly, </a:t>
            </a:r>
            <a:r>
              <a:rPr lang="en-US" sz="2000" dirty="0"/>
              <a:t>a shatter of the crust </a:t>
            </a:r>
            <a:r>
              <a:rPr lang="en-US" sz="2000" dirty="0" smtClean="0"/>
              <a:t>begins to break </a:t>
            </a:r>
            <a:r>
              <a:rPr lang="en-US" sz="2000" dirty="0"/>
              <a:t>when the magma pressures towards the volcanic vent and then it comes on to the earth’s </a:t>
            </a:r>
            <a:r>
              <a:rPr lang="en-US" sz="2000" dirty="0" smtClean="0"/>
              <a:t>surface. </a:t>
            </a:r>
            <a:r>
              <a:rPr lang="en-US" sz="2000" dirty="0"/>
              <a:t>when the magma comes on to the surface than it is called lava, as well there </a:t>
            </a:r>
            <a:r>
              <a:rPr lang="en-US" sz="2000" dirty="0" smtClean="0"/>
              <a:t>are </a:t>
            </a:r>
            <a:r>
              <a:rPr lang="en-US" sz="2000" dirty="0"/>
              <a:t>lots </a:t>
            </a:r>
            <a:r>
              <a:rPr lang="en-US" sz="2000" dirty="0" smtClean="0"/>
              <a:t>of </a:t>
            </a:r>
            <a:r>
              <a:rPr lang="en-US" sz="2000" dirty="0"/>
              <a:t>types of gases and molten rock that comes out of the volcanic </a:t>
            </a:r>
            <a:r>
              <a:rPr lang="en-US" sz="2000" dirty="0" smtClean="0"/>
              <a:t>vents. </a:t>
            </a:r>
          </a:p>
          <a:p>
            <a:pPr marL="0" indent="0">
              <a:buNone/>
            </a:pPr>
            <a:r>
              <a:rPr lang="en-US" sz="1300" dirty="0"/>
              <a:t>             </a:t>
            </a:r>
          </a:p>
          <a:p>
            <a:pPr marL="0" indent="0">
              <a:buNone/>
            </a:pPr>
            <a:r>
              <a:rPr lang="en-US" sz="1300" dirty="0"/>
              <a:t>http://www.trivology.com/articles/1454/what-is-voolcanic-eruption.html</a:t>
            </a:r>
          </a:p>
          <a:p>
            <a:pPr marL="64008" indent="0">
              <a:buNone/>
            </a:pPr>
            <a:r>
              <a:rPr lang="en-US" sz="2000" dirty="0" smtClean="0"/>
              <a: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357" y="2578180"/>
            <a:ext cx="3018408" cy="2601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35225" y="5266196"/>
            <a:ext cx="3169330" cy="276999"/>
          </a:xfrm>
          <a:prstGeom prst="rect">
            <a:avLst/>
          </a:prstGeom>
        </p:spPr>
        <p:txBody>
          <a:bodyPr wrap="square">
            <a:spAutoFit/>
          </a:bodyPr>
          <a:lstStyle/>
          <a:p>
            <a:r>
              <a:rPr lang="en-CA" sz="1200" dirty="0"/>
              <a:t>http://www.agrotours.com/mwc/index.htm</a:t>
            </a:r>
          </a:p>
        </p:txBody>
      </p:sp>
    </p:spTree>
    <p:extLst>
      <p:ext uri="{BB962C8B-B14F-4D97-AF65-F5344CB8AC3E}">
        <p14:creationId xmlns:p14="http://schemas.microsoft.com/office/powerpoint/2010/main" val="562985509"/>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Dormant</a:t>
            </a:r>
            <a:endParaRPr lang="en-US" dirty="0"/>
          </a:p>
        </p:txBody>
      </p:sp>
      <p:sp>
        <p:nvSpPr>
          <p:cNvPr id="3" name="Content Placeholder 2"/>
          <p:cNvSpPr>
            <a:spLocks noGrp="1"/>
          </p:cNvSpPr>
          <p:nvPr>
            <p:ph idx="1"/>
          </p:nvPr>
        </p:nvSpPr>
        <p:spPr>
          <a:xfrm>
            <a:off x="457200" y="1882808"/>
            <a:ext cx="3812959" cy="3896555"/>
          </a:xfrm>
        </p:spPr>
        <p:txBody>
          <a:bodyPr>
            <a:normAutofit fontScale="77500" lnSpcReduction="20000"/>
          </a:bodyPr>
          <a:lstStyle/>
          <a:p>
            <a:pPr marL="0" indent="0">
              <a:buNone/>
            </a:pPr>
            <a:endParaRPr lang="en-US" dirty="0"/>
          </a:p>
          <a:p>
            <a:pPr marL="0" indent="0">
              <a:buNone/>
            </a:pPr>
            <a:r>
              <a:rPr lang="en-US" sz="2200" dirty="0"/>
              <a:t>Dormant means a volcano that is not active but may become active in the future.  However</a:t>
            </a:r>
            <a:r>
              <a:rPr lang="en-US" sz="2200" dirty="0" smtClean="0"/>
              <a:t>, when volcanoes </a:t>
            </a:r>
            <a:r>
              <a:rPr lang="en-US" sz="2200" dirty="0"/>
              <a:t>become </a:t>
            </a:r>
            <a:r>
              <a:rPr lang="en-US" sz="2200" dirty="0" smtClean="0"/>
              <a:t>dormant the </a:t>
            </a:r>
            <a:r>
              <a:rPr lang="en-US" sz="2200" dirty="0"/>
              <a:t>earth’s plates </a:t>
            </a:r>
            <a:r>
              <a:rPr lang="en-US" sz="2200" dirty="0" smtClean="0"/>
              <a:t>shift above the </a:t>
            </a:r>
            <a:r>
              <a:rPr lang="en-US" sz="2200" dirty="0"/>
              <a:t>hot spots.  Did </a:t>
            </a:r>
            <a:r>
              <a:rPr lang="en-US" sz="2200" dirty="0" smtClean="0"/>
              <a:t>you </a:t>
            </a:r>
            <a:r>
              <a:rPr lang="en-US" sz="2200" dirty="0"/>
              <a:t>know when the hot spots </a:t>
            </a:r>
            <a:r>
              <a:rPr lang="en-US" sz="2200" dirty="0" smtClean="0"/>
              <a:t>reach </a:t>
            </a:r>
            <a:r>
              <a:rPr lang="en-US" sz="2200" dirty="0"/>
              <a:t>the </a:t>
            </a:r>
            <a:r>
              <a:rPr lang="en-US" sz="2200" dirty="0" smtClean="0"/>
              <a:t>surface, they create </a:t>
            </a:r>
            <a:r>
              <a:rPr lang="en-US" sz="2200" dirty="0"/>
              <a:t>a new </a:t>
            </a:r>
            <a:r>
              <a:rPr lang="en-US" sz="2200" dirty="0" smtClean="0"/>
              <a:t>volcano? </a:t>
            </a:r>
            <a:r>
              <a:rPr lang="en-US" sz="2200" dirty="0"/>
              <a:t>when the tectonic plates continue shifting above the hot </a:t>
            </a:r>
            <a:r>
              <a:rPr lang="en-US" sz="2200" dirty="0" smtClean="0"/>
              <a:t>spots, </a:t>
            </a:r>
            <a:r>
              <a:rPr lang="en-US" sz="2200" dirty="0"/>
              <a:t>eventually the volcano is shut off from the magma </a:t>
            </a:r>
            <a:r>
              <a:rPr lang="en-US" sz="2200" dirty="0" smtClean="0"/>
              <a:t>chamber.</a:t>
            </a:r>
            <a:r>
              <a:rPr lang="en-US" sz="2200" dirty="0"/>
              <a:t>  Also, when the </a:t>
            </a:r>
            <a:r>
              <a:rPr lang="en-US" sz="2200" dirty="0" smtClean="0"/>
              <a:t>volcano becomes </a:t>
            </a:r>
            <a:r>
              <a:rPr lang="en-US" sz="2200" dirty="0"/>
              <a:t>older it stops erupting and becomes a dormant volcano</a:t>
            </a:r>
            <a:r>
              <a:rPr lang="en-US" sz="2200" dirty="0" smtClean="0"/>
              <a:t>.</a:t>
            </a:r>
            <a:r>
              <a:rPr lang="en-US" sz="2200" dirty="0"/>
              <a:t> </a:t>
            </a:r>
            <a:endParaRPr lang="en-US" sz="2200" dirty="0" smtClean="0"/>
          </a:p>
          <a:p>
            <a:pPr marL="0" indent="0">
              <a:buNone/>
            </a:pPr>
            <a:endParaRPr lang="en-US" sz="1500" dirty="0" smtClean="0"/>
          </a:p>
          <a:p>
            <a:pPr marL="0" indent="0">
              <a:buNone/>
            </a:pPr>
            <a:r>
              <a:rPr lang="en-US" sz="1500" dirty="0" smtClean="0"/>
              <a:t>http://en.wikipedia.org/wiki/dormant</a:t>
            </a:r>
          </a:p>
          <a:p>
            <a:pPr marL="0" indent="0">
              <a:buNone/>
            </a:pPr>
            <a:r>
              <a:rPr lang="en-US" sz="1500" dirty="0" smtClean="0"/>
              <a:t>http://www.universetoday.com/28881/dormant-volcanoes/</a:t>
            </a:r>
          </a:p>
          <a:p>
            <a:pPr marL="0" indent="0">
              <a:buNone/>
            </a:pPr>
            <a:endParaRPr lang="en-US" sz="1500" dirty="0" smtClean="0"/>
          </a:p>
          <a:p>
            <a:pPr marL="0" indent="0">
              <a:buNone/>
            </a:pPr>
            <a:endParaRPr lang="en-US" sz="2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536" y="2467993"/>
            <a:ext cx="3329126" cy="24413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81834" y="4942163"/>
            <a:ext cx="2774828" cy="461665"/>
          </a:xfrm>
          <a:prstGeom prst="rect">
            <a:avLst/>
          </a:prstGeom>
        </p:spPr>
        <p:txBody>
          <a:bodyPr wrap="square">
            <a:spAutoFit/>
          </a:bodyPr>
          <a:lstStyle/>
          <a:p>
            <a:r>
              <a:rPr lang="en-CA" sz="1200" dirty="0"/>
              <a:t>http://www.internationalcircuit.com/costa-rica/tourism-3.php</a:t>
            </a:r>
          </a:p>
        </p:txBody>
      </p:sp>
    </p:spTree>
    <p:extLst>
      <p:ext uri="{BB962C8B-B14F-4D97-AF65-F5344CB8AC3E}">
        <p14:creationId xmlns:p14="http://schemas.microsoft.com/office/powerpoint/2010/main" val="1596082559"/>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Vents</a:t>
            </a:r>
            <a:endParaRPr lang="en-US" dirty="0"/>
          </a:p>
        </p:txBody>
      </p:sp>
      <p:sp>
        <p:nvSpPr>
          <p:cNvPr id="3" name="Content Placeholder 2"/>
          <p:cNvSpPr>
            <a:spLocks noGrp="1"/>
          </p:cNvSpPr>
          <p:nvPr>
            <p:ph idx="1"/>
          </p:nvPr>
        </p:nvSpPr>
        <p:spPr>
          <a:xfrm>
            <a:off x="279647" y="1312903"/>
            <a:ext cx="3777447" cy="4571258"/>
          </a:xfrm>
        </p:spPr>
        <p:txBody>
          <a:bodyPr>
            <a:normAutofit fontScale="40000" lnSpcReduction="20000"/>
          </a:bodyPr>
          <a:lstStyle/>
          <a:p>
            <a:pPr marL="0" indent="0">
              <a:buNone/>
            </a:pPr>
            <a:endParaRPr lang="en-US" sz="4200" dirty="0"/>
          </a:p>
          <a:p>
            <a:pPr marL="0" indent="0">
              <a:buNone/>
            </a:pPr>
            <a:r>
              <a:rPr lang="en-US" sz="4200" dirty="0"/>
              <a:t>Vents are openings in earth’s crust </a:t>
            </a:r>
            <a:r>
              <a:rPr lang="en-US" sz="4200" dirty="0" smtClean="0"/>
              <a:t>which allow </a:t>
            </a:r>
            <a:r>
              <a:rPr lang="en-US" sz="4200" dirty="0"/>
              <a:t>molten lava and gases escape on to </a:t>
            </a:r>
            <a:r>
              <a:rPr lang="en-US" sz="4200" dirty="0" smtClean="0"/>
              <a:t>land.</a:t>
            </a:r>
            <a:r>
              <a:rPr lang="en-US" sz="4200" dirty="0"/>
              <a:t>  As well, volcanoes have circle vents that are located near the summit crater.  Also, when magma makes its way up </a:t>
            </a:r>
            <a:r>
              <a:rPr lang="en-US" sz="4200" dirty="0" smtClean="0"/>
              <a:t>through </a:t>
            </a:r>
            <a:r>
              <a:rPr lang="en-US" sz="4200" dirty="0"/>
              <a:t>the </a:t>
            </a:r>
            <a:r>
              <a:rPr lang="en-US" sz="4200" dirty="0" smtClean="0"/>
              <a:t>rock, it </a:t>
            </a:r>
            <a:r>
              <a:rPr lang="en-US" sz="4200" dirty="0"/>
              <a:t>reaches the earth’s surface </a:t>
            </a:r>
            <a:r>
              <a:rPr lang="en-US" sz="4200" dirty="0" smtClean="0"/>
              <a:t>and </a:t>
            </a:r>
            <a:r>
              <a:rPr lang="en-US" sz="4200" dirty="0"/>
              <a:t>the spot where it erupts is known as a volcanic vent.  On the other hand, a vent is a spot in the earth’s crust where gases, molten rock, lava and </a:t>
            </a:r>
            <a:r>
              <a:rPr lang="en-US" sz="4200" dirty="0" smtClean="0"/>
              <a:t>rocks </a:t>
            </a:r>
            <a:r>
              <a:rPr lang="en-US" sz="4200" dirty="0"/>
              <a:t>erupt.  However, here’s a hint when the volcano will explode</a:t>
            </a:r>
            <a:r>
              <a:rPr lang="en-US" sz="4200" dirty="0" smtClean="0"/>
              <a:t>, </a:t>
            </a:r>
            <a:r>
              <a:rPr lang="en-US" sz="4200" dirty="0"/>
              <a:t>you </a:t>
            </a:r>
            <a:r>
              <a:rPr lang="en-US" sz="4200" dirty="0" smtClean="0"/>
              <a:t>you can see the </a:t>
            </a:r>
            <a:r>
              <a:rPr lang="en-US" sz="4200" dirty="0"/>
              <a:t>shape of the volcanic </a:t>
            </a:r>
            <a:r>
              <a:rPr lang="en-US" sz="4200" dirty="0" smtClean="0"/>
              <a:t>vent.  Also, </a:t>
            </a:r>
            <a:r>
              <a:rPr lang="en-US" sz="4200" dirty="0"/>
              <a:t>sometimes you can tell when the volcano </a:t>
            </a:r>
            <a:r>
              <a:rPr lang="en-US" sz="4200" dirty="0" smtClean="0"/>
              <a:t>is going to explode or not.</a:t>
            </a:r>
            <a:r>
              <a:rPr lang="en-US" sz="4200" dirty="0"/>
              <a:t> </a:t>
            </a:r>
            <a:endParaRPr lang="en-US" sz="4200" dirty="0" smtClean="0"/>
          </a:p>
          <a:p>
            <a:pPr marL="0" indent="0">
              <a:buNone/>
            </a:pPr>
            <a:endParaRPr lang="en-US" dirty="0"/>
          </a:p>
          <a:p>
            <a:pPr marL="0" indent="0">
              <a:buNone/>
            </a:pPr>
            <a:r>
              <a:rPr lang="en-US" dirty="0" smtClean="0"/>
              <a:t>http://www.enotes.com/volcanic-vent-reference/volcanic-vent</a:t>
            </a:r>
            <a:r>
              <a:rPr lang="en-US" dirty="0"/>
              <a:t>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694" y="1794491"/>
            <a:ext cx="4533106" cy="26295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57169" y="4424015"/>
            <a:ext cx="2623352" cy="646331"/>
          </a:xfrm>
          <a:prstGeom prst="rect">
            <a:avLst/>
          </a:prstGeom>
        </p:spPr>
        <p:txBody>
          <a:bodyPr wrap="square">
            <a:spAutoFit/>
          </a:bodyPr>
          <a:lstStyle/>
          <a:p>
            <a:r>
              <a:rPr lang="en-CA" sz="1200" dirty="0"/>
              <a:t>http://www.ict.mic.ul.ie/websites/2002/Karen_Morrissey/karens%20volcano%20formation.htm</a:t>
            </a:r>
          </a:p>
        </p:txBody>
      </p:sp>
    </p:spTree>
    <p:extLst>
      <p:ext uri="{BB962C8B-B14F-4D97-AF65-F5344CB8AC3E}">
        <p14:creationId xmlns:p14="http://schemas.microsoft.com/office/powerpoint/2010/main" val="1432490019"/>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Volcanoes</a:t>
            </a:r>
            <a:endParaRPr lang="en-US" dirty="0"/>
          </a:p>
        </p:txBody>
      </p:sp>
      <p:sp>
        <p:nvSpPr>
          <p:cNvPr id="3" name="Content Placeholder 2"/>
          <p:cNvSpPr>
            <a:spLocks noGrp="1"/>
          </p:cNvSpPr>
          <p:nvPr>
            <p:ph idx="1"/>
          </p:nvPr>
        </p:nvSpPr>
        <p:spPr/>
        <p:txBody>
          <a:bodyPr>
            <a:normAutofit/>
          </a:bodyPr>
          <a:lstStyle/>
          <a:p>
            <a:endParaRPr lang="en-US" sz="2000" dirty="0"/>
          </a:p>
          <a:p>
            <a:r>
              <a:rPr lang="en-US" sz="2000" dirty="0"/>
              <a:t>There are 3 types of volcanoes which are composite volcano, Cinder Cone volcano and shield </a:t>
            </a:r>
            <a:r>
              <a:rPr lang="en-US" sz="2000" dirty="0" smtClean="0"/>
              <a:t>volcano.</a:t>
            </a:r>
          </a:p>
          <a:p>
            <a:pPr marL="64008" indent="0">
              <a:buNone/>
            </a:pPr>
            <a:endParaRPr lang="en-US" sz="1200" dirty="0" smtClean="0"/>
          </a:p>
          <a:p>
            <a:pPr marL="64008" indent="0">
              <a:buNone/>
            </a:pPr>
            <a:endParaRPr lang="en-US" sz="1200" dirty="0"/>
          </a:p>
          <a:p>
            <a:pPr marL="64008" indent="0">
              <a:buNone/>
            </a:pPr>
            <a:r>
              <a:rPr lang="en-US" sz="1200" dirty="0"/>
              <a:t> </a:t>
            </a:r>
            <a:r>
              <a:rPr lang="en-US" sz="1200" dirty="0" smtClean="0"/>
              <a:t>          Text book </a:t>
            </a:r>
            <a:endParaRPr lang="en-US" sz="1200" dirty="0"/>
          </a:p>
        </p:txBody>
      </p:sp>
    </p:spTree>
    <p:extLst>
      <p:ext uri="{BB962C8B-B14F-4D97-AF65-F5344CB8AC3E}">
        <p14:creationId xmlns:p14="http://schemas.microsoft.com/office/powerpoint/2010/main" val="994567688"/>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Cinder Cone Volcano</a:t>
            </a:r>
            <a:endParaRPr lang="en-US" dirty="0"/>
          </a:p>
        </p:txBody>
      </p:sp>
      <p:sp>
        <p:nvSpPr>
          <p:cNvPr id="3" name="Content Placeholder 2"/>
          <p:cNvSpPr>
            <a:spLocks noGrp="1"/>
          </p:cNvSpPr>
          <p:nvPr>
            <p:ph idx="1"/>
          </p:nvPr>
        </p:nvSpPr>
        <p:spPr>
          <a:xfrm>
            <a:off x="457200" y="1456680"/>
            <a:ext cx="4398885" cy="4899732"/>
          </a:xfrm>
        </p:spPr>
        <p:txBody>
          <a:bodyPr>
            <a:normAutofit fontScale="85000" lnSpcReduction="20000"/>
          </a:bodyPr>
          <a:lstStyle/>
          <a:p>
            <a:pPr marL="64008" indent="0">
              <a:buNone/>
            </a:pPr>
            <a:r>
              <a:rPr lang="en-US" dirty="0"/>
              <a:t> </a:t>
            </a:r>
            <a:endParaRPr lang="en-US" sz="2200" dirty="0"/>
          </a:p>
          <a:p>
            <a:r>
              <a:rPr lang="en-US" sz="2200" dirty="0"/>
              <a:t>Did </a:t>
            </a:r>
            <a:r>
              <a:rPr lang="en-US" sz="2200" dirty="0" smtClean="0"/>
              <a:t>you </a:t>
            </a:r>
            <a:r>
              <a:rPr lang="en-US" sz="2200" dirty="0"/>
              <a:t>know that the most common volcano is the cinder cone volcano?  Also, the gases that carry liquid lava blobs </a:t>
            </a:r>
            <a:r>
              <a:rPr lang="en-US" sz="2200" dirty="0" smtClean="0"/>
              <a:t>go </a:t>
            </a:r>
            <a:r>
              <a:rPr lang="en-US" sz="2200" dirty="0"/>
              <a:t>into the atmosphere and </a:t>
            </a:r>
            <a:r>
              <a:rPr lang="en-US" sz="2200" dirty="0" smtClean="0"/>
              <a:t>then </a:t>
            </a:r>
            <a:r>
              <a:rPr lang="en-US" sz="2200" dirty="0"/>
              <a:t>falls into the earth around a single vent to form the </a:t>
            </a:r>
            <a:r>
              <a:rPr lang="en-US" sz="2200" dirty="0" smtClean="0"/>
              <a:t>cone.  On </a:t>
            </a:r>
            <a:r>
              <a:rPr lang="en-US" sz="2200" dirty="0"/>
              <a:t>the other hand, if you were wondering what a </a:t>
            </a:r>
            <a:r>
              <a:rPr lang="en-US" sz="2200" dirty="0" smtClean="0"/>
              <a:t>cinder is </a:t>
            </a:r>
            <a:r>
              <a:rPr lang="en-US" sz="2200" dirty="0"/>
              <a:t>it </a:t>
            </a:r>
            <a:r>
              <a:rPr lang="en-US" sz="2200" dirty="0" smtClean="0"/>
              <a:t>is </a:t>
            </a:r>
            <a:r>
              <a:rPr lang="en-US" sz="2200" dirty="0"/>
              <a:t>a melted volcanic rock that is cooled and formed in small sizes </a:t>
            </a:r>
            <a:r>
              <a:rPr lang="en-US" sz="2200" dirty="0" smtClean="0"/>
              <a:t>after </a:t>
            </a:r>
            <a:r>
              <a:rPr lang="en-US" sz="2200" dirty="0"/>
              <a:t>it was thrown in the air.  Also, cinder cones can occur alone or in small to large groups or fields.  However, the longer the eruption </a:t>
            </a:r>
            <a:r>
              <a:rPr lang="en-US" sz="2200" dirty="0" smtClean="0"/>
              <a:t>is, </a:t>
            </a:r>
            <a:r>
              <a:rPr lang="en-US" sz="2200" dirty="0"/>
              <a:t>the higher the cone will be</a:t>
            </a:r>
            <a:r>
              <a:rPr lang="en-US" sz="2200" dirty="0" smtClean="0"/>
              <a:t>.</a:t>
            </a:r>
          </a:p>
          <a:p>
            <a:endParaRPr lang="en-US" sz="1500" dirty="0"/>
          </a:p>
          <a:p>
            <a:pPr marL="64008" indent="0">
              <a:buNone/>
            </a:pPr>
            <a:r>
              <a:rPr lang="en-US" sz="1500" dirty="0" smtClean="0"/>
              <a:t>http://www.k12.hi.us/kapunaha/student_projects/volcblowout/cinder_cone_volcano.htm</a:t>
            </a:r>
            <a:endParaRPr lang="en-US" sz="15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826" y="2313926"/>
            <a:ext cx="2345136" cy="20884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65794" y="4464521"/>
            <a:ext cx="2117324" cy="830997"/>
          </a:xfrm>
          <a:prstGeom prst="rect">
            <a:avLst/>
          </a:prstGeom>
        </p:spPr>
        <p:txBody>
          <a:bodyPr wrap="square">
            <a:spAutoFit/>
          </a:bodyPr>
          <a:lstStyle/>
          <a:p>
            <a:pPr marL="64008" indent="0">
              <a:buNone/>
            </a:pPr>
            <a:r>
              <a:rPr lang="en-US" sz="1200" dirty="0"/>
              <a:t>http://www.k12.hi.us/kapunaha/student_projects/volcblowout/cinder_cone_volcano.htm</a:t>
            </a:r>
          </a:p>
        </p:txBody>
      </p:sp>
    </p:spTree>
    <p:extLst>
      <p:ext uri="{BB962C8B-B14F-4D97-AF65-F5344CB8AC3E}">
        <p14:creationId xmlns:p14="http://schemas.microsoft.com/office/powerpoint/2010/main" val="45909485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 Volcano</a:t>
            </a:r>
            <a:endParaRPr lang="en-US" dirty="0"/>
          </a:p>
        </p:txBody>
      </p:sp>
      <p:sp>
        <p:nvSpPr>
          <p:cNvPr id="3" name="Content Placeholder 2"/>
          <p:cNvSpPr>
            <a:spLocks noGrp="1"/>
          </p:cNvSpPr>
          <p:nvPr>
            <p:ph idx="1"/>
          </p:nvPr>
        </p:nvSpPr>
        <p:spPr>
          <a:xfrm>
            <a:off x="457200" y="1365426"/>
            <a:ext cx="4416641" cy="4724656"/>
          </a:xfrm>
        </p:spPr>
        <p:txBody>
          <a:bodyPr>
            <a:normAutofit fontScale="70000" lnSpcReduction="20000"/>
          </a:bodyPr>
          <a:lstStyle/>
          <a:p>
            <a:pPr marL="0" indent="0">
              <a:buNone/>
            </a:pPr>
            <a:r>
              <a:rPr lang="en-US" dirty="0"/>
              <a:t>    </a:t>
            </a:r>
            <a:endParaRPr lang="en-US" sz="2200" dirty="0"/>
          </a:p>
          <a:p>
            <a:r>
              <a:rPr lang="en-US" sz="2600" dirty="0"/>
              <a:t>Shield volcanoes are very large volcanoes that are built mostly with lava.  Also, shield volcanoes have sloping sides and usually surrounded by gently sloping hills in a circle fan shape pattern.  The volcano is made by the action of the gas, steam and water and the heat from the earth’s core</a:t>
            </a:r>
            <a:r>
              <a:rPr lang="en-US" sz="2600" dirty="0" smtClean="0"/>
              <a:t>.  The </a:t>
            </a:r>
            <a:r>
              <a:rPr lang="en-US" sz="2600" dirty="0"/>
              <a:t>heat from the pressures pushes the magma upwards until it explodes.  As well, the lava is very watery and cannot be piled up onto steep hills.  Again, the shield volcanoes are one of the largest volcanoes in the world</a:t>
            </a:r>
            <a:r>
              <a:rPr lang="en-US" sz="2600" dirty="0" smtClean="0"/>
              <a:t>.</a:t>
            </a:r>
          </a:p>
          <a:p>
            <a:pPr marL="64008" indent="0">
              <a:buNone/>
            </a:pPr>
            <a:endParaRPr lang="en-US" sz="2200" dirty="0" smtClean="0"/>
          </a:p>
          <a:p>
            <a:pPr marL="64008" indent="0">
              <a:buNone/>
            </a:pPr>
            <a:endParaRPr lang="en-US" sz="1700" dirty="0"/>
          </a:p>
          <a:p>
            <a:pPr marL="64008" indent="0">
              <a:buNone/>
            </a:pPr>
            <a:r>
              <a:rPr lang="en-US" sz="1700" dirty="0"/>
              <a:t>http://www.k12.hi.us/kapunaha/student_projects/volcblowout/cinder_cone_volcano.htm</a:t>
            </a:r>
          </a:p>
          <a:p>
            <a:pPr marL="64008" indent="0">
              <a:buNone/>
            </a:pPr>
            <a:r>
              <a:rPr lang="en-US" sz="2200" dirty="0" smtClean="0"/>
              <a:t> </a:t>
            </a:r>
          </a:p>
          <a:p>
            <a:pPr marL="64008" indent="0">
              <a:buNone/>
            </a:pPr>
            <a:r>
              <a:rPr lang="en-US" sz="2200" dirty="0" smtClean="0"/>
              <a:t>Text book</a:t>
            </a:r>
            <a:endParaRPr lang="en-US"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068" y="2171886"/>
            <a:ext cx="2395985" cy="21337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57588" y="4453217"/>
            <a:ext cx="2456602" cy="640541"/>
          </a:xfrm>
          <a:prstGeom prst="rect">
            <a:avLst/>
          </a:prstGeom>
        </p:spPr>
        <p:txBody>
          <a:bodyPr wrap="square">
            <a:spAutoFit/>
          </a:bodyPr>
          <a:lstStyle/>
          <a:p>
            <a:pPr marL="64008" indent="0">
              <a:buNone/>
            </a:pPr>
            <a:r>
              <a:rPr lang="en-US" sz="1200" dirty="0"/>
              <a:t>http://www.k12.hi.us/kapunaha/student_projects/volcblowout/cinder_cone_volcano.htm</a:t>
            </a:r>
          </a:p>
        </p:txBody>
      </p:sp>
    </p:spTree>
    <p:extLst>
      <p:ext uri="{BB962C8B-B14F-4D97-AF65-F5344CB8AC3E}">
        <p14:creationId xmlns:p14="http://schemas.microsoft.com/office/powerpoint/2010/main" val="1366671662"/>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Volcanoes</a:t>
            </a:r>
            <a:endParaRPr lang="en-US" dirty="0"/>
          </a:p>
        </p:txBody>
      </p:sp>
      <p:sp>
        <p:nvSpPr>
          <p:cNvPr id="3" name="Content Placeholder 2"/>
          <p:cNvSpPr>
            <a:spLocks noGrp="1"/>
          </p:cNvSpPr>
          <p:nvPr>
            <p:ph idx="1"/>
          </p:nvPr>
        </p:nvSpPr>
        <p:spPr>
          <a:xfrm>
            <a:off x="537098" y="1527701"/>
            <a:ext cx="4256843" cy="4296050"/>
          </a:xfrm>
        </p:spPr>
        <p:txBody>
          <a:bodyPr>
            <a:normAutofit fontScale="77500" lnSpcReduction="20000"/>
          </a:bodyPr>
          <a:lstStyle/>
          <a:p>
            <a:pPr marL="0" indent="0">
              <a:buNone/>
            </a:pPr>
            <a:endParaRPr lang="en-US" dirty="0"/>
          </a:p>
          <a:p>
            <a:r>
              <a:rPr lang="en-US" sz="2200" dirty="0"/>
              <a:t>Composite volcanoes have a </a:t>
            </a:r>
            <a:r>
              <a:rPr lang="en-US" sz="2200" dirty="0" smtClean="0"/>
              <a:t>vent and come where  </a:t>
            </a:r>
            <a:r>
              <a:rPr lang="en-US" sz="2200" dirty="0"/>
              <a:t>lava </a:t>
            </a:r>
            <a:r>
              <a:rPr lang="en-US" sz="2200" dirty="0" smtClean="0"/>
              <a:t>flows.</a:t>
            </a:r>
            <a:r>
              <a:rPr lang="en-US" sz="2200" dirty="0"/>
              <a:t> </a:t>
            </a:r>
            <a:r>
              <a:rPr lang="en-US" sz="2200" dirty="0" smtClean="0"/>
              <a:t> When </a:t>
            </a:r>
            <a:r>
              <a:rPr lang="en-US" sz="2200" dirty="0"/>
              <a:t>composite volcanoes form they form when watery lava </a:t>
            </a:r>
            <a:r>
              <a:rPr lang="en-US" sz="2200" dirty="0" smtClean="0"/>
              <a:t>escapes.  </a:t>
            </a:r>
            <a:r>
              <a:rPr lang="en-US" sz="2200" dirty="0"/>
              <a:t>Did you know, that composite volcanoes are tall cone shaped </a:t>
            </a:r>
            <a:r>
              <a:rPr lang="en-US" sz="2200" dirty="0" smtClean="0"/>
              <a:t>mountains?</a:t>
            </a:r>
            <a:r>
              <a:rPr lang="en-US" sz="2200" dirty="0"/>
              <a:t>  On the other hand, composite volcanoes erupt in different ways and at different times. Some composite volcanoes have a </a:t>
            </a:r>
            <a:r>
              <a:rPr lang="en-US" sz="2200" dirty="0" smtClean="0"/>
              <a:t>crater, </a:t>
            </a:r>
            <a:r>
              <a:rPr lang="en-US" sz="2200" dirty="0"/>
              <a:t>which contains a central vent.  Also, the lava flows through breaks in the crater walls </a:t>
            </a:r>
            <a:endParaRPr lang="en-US" sz="2200" dirty="0" smtClean="0"/>
          </a:p>
          <a:p>
            <a:endParaRPr lang="en-US" sz="2200" dirty="0"/>
          </a:p>
          <a:p>
            <a:pPr marL="64008" indent="0">
              <a:buNone/>
            </a:pPr>
            <a:r>
              <a:rPr lang="en-US" sz="1500" dirty="0"/>
              <a:t>http://</a:t>
            </a:r>
            <a:r>
              <a:rPr lang="en-US" sz="1500" dirty="0" smtClean="0"/>
              <a:t>www.k12.hi.us/kapunaha/student_projects/volcblowout/cinder_cone_volcano.html</a:t>
            </a:r>
          </a:p>
          <a:p>
            <a:pPr marL="64008" indent="0">
              <a:buNone/>
            </a:pPr>
            <a:r>
              <a:rPr lang="en-US" sz="1500" dirty="0" smtClean="0"/>
              <a:t>http://library.thinkquest.org/28327/html/universe/solar_system/planets/earth/surface/composite_volcano.html</a:t>
            </a:r>
            <a:endParaRPr lang="en-US" sz="1500" dirty="0"/>
          </a:p>
          <a:p>
            <a:pPr marL="64008" indent="0">
              <a:buNone/>
            </a:pPr>
            <a:endParaRPr lang="en-US"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500" y="2322805"/>
            <a:ext cx="2505641" cy="22314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45693" y="4778327"/>
            <a:ext cx="2059256" cy="830997"/>
          </a:xfrm>
          <a:prstGeom prst="rect">
            <a:avLst/>
          </a:prstGeom>
        </p:spPr>
        <p:txBody>
          <a:bodyPr wrap="square">
            <a:spAutoFit/>
          </a:bodyPr>
          <a:lstStyle/>
          <a:p>
            <a:pPr marL="64008" indent="0">
              <a:buNone/>
            </a:pPr>
            <a:r>
              <a:rPr lang="en-US" sz="1200" dirty="0"/>
              <a:t>http://www.k12.hi.us/kapunaha/student_projects/volcblowout/cinder_cone_volcano.htm</a:t>
            </a:r>
          </a:p>
        </p:txBody>
      </p:sp>
    </p:spTree>
    <p:extLst>
      <p:ext uri="{BB962C8B-B14F-4D97-AF65-F5344CB8AC3E}">
        <p14:creationId xmlns:p14="http://schemas.microsoft.com/office/powerpoint/2010/main" val="2147260390"/>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2174</TotalTime>
  <Words>692</Words>
  <Application>Microsoft Macintosh PowerPoint</Application>
  <PresentationFormat>On-screen Show (4:3)</PresentationFormat>
  <Paragraphs>186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Verve</vt:lpstr>
      <vt:lpstr>Volcanoes</vt:lpstr>
      <vt:lpstr>Volcanoes</vt:lpstr>
      <vt:lpstr>Eruptions</vt:lpstr>
      <vt:lpstr>Dormant</vt:lpstr>
      <vt:lpstr>Vents</vt:lpstr>
      <vt:lpstr>Types of Volcanoes</vt:lpstr>
      <vt:lpstr>Cinder Cone Volcano</vt:lpstr>
      <vt:lpstr>Shield Volcano</vt:lpstr>
      <vt:lpstr>Composite Volcanoes</vt:lpstr>
      <vt:lpstr>Hot Spots</vt:lpstr>
      <vt:lpstr>Ring of Fire</vt:lpstr>
      <vt:lpstr>Why do people live near Volcanoes?</vt:lpstr>
      <vt:lpstr>Intrusive Volcanic Features</vt:lpstr>
      <vt:lpstr>Volcanic Neck</vt:lpstr>
      <vt:lpstr>Sill</vt:lpstr>
      <vt:lpstr>Dike</vt:lpstr>
      <vt:lpstr>Energy from inside the Earth</vt:lpstr>
      <vt:lpstr>Geothermal Energy</vt:lpstr>
      <vt:lpstr>The Relative age of Rocks</vt:lpstr>
      <vt:lpstr>The principal of superposition</vt:lpstr>
      <vt:lpstr>Relative age</vt:lpstr>
      <vt:lpstr>Absolute age</vt:lpstr>
      <vt:lpstr>Geological time scale</vt:lpstr>
      <vt:lpstr>Why do volcanoes erupt?</vt:lpstr>
      <vt:lpstr>Why does lava flow?</vt:lpstr>
    </vt:vector>
  </TitlesOfParts>
  <Company>School District #36 (Surrey)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Management Services</dc:creator>
  <cp:lastModifiedBy>Information Management Services</cp:lastModifiedBy>
  <cp:revision>63</cp:revision>
  <dcterms:created xsi:type="dcterms:W3CDTF">2012-01-17T18:41:34Z</dcterms:created>
  <dcterms:modified xsi:type="dcterms:W3CDTF">2012-01-30T21:53:59Z</dcterms:modified>
</cp:coreProperties>
</file>